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1"/>
    <p:sldId id="257" r:id="rId92"/>
    <p:sldId id="258" r:id="rId93"/>
    <p:sldId id="259" r:id="rId94"/>
    <p:sldId id="260" r:id="rId95"/>
    <p:sldId id="261" r:id="rId96"/>
    <p:sldId id="262" r:id="rId97"/>
    <p:sldId id="263" r:id="rId98"/>
    <p:sldId id="264" r:id="rId99"/>
    <p:sldId id="265" r:id="rId100"/>
    <p:sldId id="266" r:id="rId101"/>
    <p:sldId id="267" r:id="rId102"/>
    <p:sldId id="268" r:id="rId103"/>
    <p:sldId id="269" r:id="rId104"/>
    <p:sldId id="270" r:id="rId105"/>
    <p:sldId id="271" r:id="rId106"/>
    <p:sldId id="272" r:id="rId107"/>
    <p:sldId id="273" r:id="rId108"/>
    <p:sldId id="274" r:id="rId109"/>
    <p:sldId id="275" r:id="rId110"/>
    <p:sldId id="276" r:id="rId111"/>
    <p:sldId id="277" r:id="rId112"/>
    <p:sldId id="278" r:id="rId11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S Gordon Serif" charset="1" panose="00000000000000000000"/>
      <p:regular r:id="rId18"/>
    </p:embeddedFont>
    <p:embeddedFont>
      <p:font typeface="Helvetica" charset="1" panose="020B0504020202020204"/>
      <p:regular r:id="rId19"/>
    </p:embeddedFont>
    <p:embeddedFont>
      <p:font typeface="Helvetica Bold" charset="1" panose="020B0704020202030204"/>
      <p:regular r:id="rId20"/>
    </p:embeddedFont>
    <p:embeddedFont>
      <p:font typeface="Helvetica Italics" charset="1" panose="020B0504020202090204"/>
      <p:regular r:id="rId21"/>
    </p:embeddedFont>
    <p:embeddedFont>
      <p:font typeface="Helvetica Bold Italics" charset="1" panose="020B0704020202090204"/>
      <p:regular r:id="rId22"/>
    </p:embeddedFont>
    <p:embeddedFont>
      <p:font typeface="Aileron" charset="1" panose="00000500000000000000"/>
      <p:regular r:id="rId23"/>
    </p:embeddedFont>
    <p:embeddedFont>
      <p:font typeface="Aileron Bold" charset="1" panose="00000800000000000000"/>
      <p:regular r:id="rId24"/>
    </p:embeddedFont>
    <p:embeddedFont>
      <p:font typeface="Aileron Italics" charset="1" panose="00000500000000000000"/>
      <p:regular r:id="rId25"/>
    </p:embeddedFont>
    <p:embeddedFont>
      <p:font typeface="Aileron Bold Italics" charset="1" panose="00000800000000000000"/>
      <p:regular r:id="rId26"/>
    </p:embeddedFont>
    <p:embeddedFont>
      <p:font typeface="Aileron Thin" charset="1" panose="00000300000000000000"/>
      <p:regular r:id="rId27"/>
    </p:embeddedFont>
    <p:embeddedFont>
      <p:font typeface="Aileron Thin Italics" charset="1" panose="00000300000000000000"/>
      <p:regular r:id="rId28"/>
    </p:embeddedFont>
    <p:embeddedFont>
      <p:font typeface="Aileron Light" charset="1" panose="00000400000000000000"/>
      <p:regular r:id="rId29"/>
    </p:embeddedFont>
    <p:embeddedFont>
      <p:font typeface="Aileron Light Italics" charset="1" panose="00000400000000000000"/>
      <p:regular r:id="rId30"/>
    </p:embeddedFont>
    <p:embeddedFont>
      <p:font typeface="Aileron Ultra-Bold" charset="1" panose="00000A00000000000000"/>
      <p:regular r:id="rId31"/>
    </p:embeddedFont>
    <p:embeddedFont>
      <p:font typeface="Aileron Ultra-Bold Italics" charset="1" panose="00000A00000000000000"/>
      <p:regular r:id="rId32"/>
    </p:embeddedFont>
    <p:embeddedFont>
      <p:font typeface="Aileron Heavy" charset="1" panose="00000A00000000000000"/>
      <p:regular r:id="rId33"/>
    </p:embeddedFont>
    <p:embeddedFont>
      <p:font typeface="Aileron Heavy Italics" charset="1" panose="00000A00000000000000"/>
      <p:regular r:id="rId34"/>
    </p:embeddedFont>
    <p:embeddedFont>
      <p:font typeface="Barlow" charset="1" panose="00000500000000000000"/>
      <p:regular r:id="rId35"/>
    </p:embeddedFont>
    <p:embeddedFont>
      <p:font typeface="Barlow Bold" charset="1" panose="00000800000000000000"/>
      <p:regular r:id="rId36"/>
    </p:embeddedFont>
    <p:embeddedFont>
      <p:font typeface="Barlow Italics" charset="1" panose="00000500000000000000"/>
      <p:regular r:id="rId37"/>
    </p:embeddedFont>
    <p:embeddedFont>
      <p:font typeface="Barlow Bold Italics" charset="1" panose="00000800000000000000"/>
      <p:regular r:id="rId38"/>
    </p:embeddedFont>
    <p:embeddedFont>
      <p:font typeface="Barlow Thin" charset="1" panose="00000300000000000000"/>
      <p:regular r:id="rId39"/>
    </p:embeddedFont>
    <p:embeddedFont>
      <p:font typeface="Barlow Thin Italics" charset="1" panose="00000300000000000000"/>
      <p:regular r:id="rId40"/>
    </p:embeddedFont>
    <p:embeddedFont>
      <p:font typeface="Barlow Extra-Light" charset="1" panose="00000300000000000000"/>
      <p:regular r:id="rId41"/>
    </p:embeddedFont>
    <p:embeddedFont>
      <p:font typeface="Barlow Extra-Light Italics" charset="1" panose="00000300000000000000"/>
      <p:regular r:id="rId42"/>
    </p:embeddedFont>
    <p:embeddedFont>
      <p:font typeface="Barlow Light" charset="1" panose="00000400000000000000"/>
      <p:regular r:id="rId43"/>
    </p:embeddedFont>
    <p:embeddedFont>
      <p:font typeface="Barlow Light Italics" charset="1" panose="00000400000000000000"/>
      <p:regular r:id="rId44"/>
    </p:embeddedFont>
    <p:embeddedFont>
      <p:font typeface="Barlow Medium" charset="1" panose="00000600000000000000"/>
      <p:regular r:id="rId45"/>
    </p:embeddedFont>
    <p:embeddedFont>
      <p:font typeface="Barlow Medium Italics" charset="1" panose="00000600000000000000"/>
      <p:regular r:id="rId46"/>
    </p:embeddedFont>
    <p:embeddedFont>
      <p:font typeface="Barlow Semi-Bold" charset="1" panose="00000700000000000000"/>
      <p:regular r:id="rId47"/>
    </p:embeddedFont>
    <p:embeddedFont>
      <p:font typeface="Barlow Semi-Bold Italics" charset="1" panose="00000700000000000000"/>
      <p:regular r:id="rId48"/>
    </p:embeddedFont>
    <p:embeddedFont>
      <p:font typeface="Barlow Ultra-Bold" charset="1" panose="00000900000000000000"/>
      <p:regular r:id="rId49"/>
    </p:embeddedFont>
    <p:embeddedFont>
      <p:font typeface="Barlow Ultra-Bold Italics" charset="1" panose="00000900000000000000"/>
      <p:regular r:id="rId50"/>
    </p:embeddedFont>
    <p:embeddedFont>
      <p:font typeface="Barlow Heavy" charset="1" panose="00000A00000000000000"/>
      <p:regular r:id="rId51"/>
    </p:embeddedFont>
    <p:embeddedFont>
      <p:font typeface="Barlow Heavy Italics" charset="1" panose="00000A00000000000000"/>
      <p:regular r:id="rId52"/>
    </p:embeddedFont>
    <p:embeddedFont>
      <p:font typeface="Open Sans" charset="1" panose="020B0606030504020204"/>
      <p:regular r:id="rId53"/>
    </p:embeddedFont>
    <p:embeddedFont>
      <p:font typeface="Open Sans Bold" charset="1" panose="020B0806030504020204"/>
      <p:regular r:id="rId54"/>
    </p:embeddedFont>
    <p:embeddedFont>
      <p:font typeface="Open Sans Italics" charset="1" panose="020B0606030504020204"/>
      <p:regular r:id="rId55"/>
    </p:embeddedFont>
    <p:embeddedFont>
      <p:font typeface="Open Sans Bold Italics" charset="1" panose="020B0806030504020204"/>
      <p:regular r:id="rId56"/>
    </p:embeddedFont>
    <p:embeddedFont>
      <p:font typeface="Open Sans Light" charset="1" panose="020B0306030504020204"/>
      <p:regular r:id="rId57"/>
    </p:embeddedFont>
    <p:embeddedFont>
      <p:font typeface="Open Sans Light Italics" charset="1" panose="020B0306030504020204"/>
      <p:regular r:id="rId58"/>
    </p:embeddedFont>
    <p:embeddedFont>
      <p:font typeface="Open Sans Ultra-Bold" charset="1" panose="00000000000000000000"/>
      <p:regular r:id="rId59"/>
    </p:embeddedFont>
    <p:embeddedFont>
      <p:font typeface="Open Sans Ultra-Bold Italics" charset="1" panose="00000000000000000000"/>
      <p:regular r:id="rId60"/>
    </p:embeddedFont>
    <p:embeddedFont>
      <p:font typeface="Barlow SemiCondensed" charset="1" panose="00000506000000000000"/>
      <p:regular r:id="rId61"/>
    </p:embeddedFont>
    <p:embeddedFont>
      <p:font typeface="Barlow SemiCondensed Bold" charset="1" panose="00000806000000000000"/>
      <p:regular r:id="rId62"/>
    </p:embeddedFont>
    <p:embeddedFont>
      <p:font typeface="Barlow SemiCondensed Italics" charset="1" panose="00000506000000000000"/>
      <p:regular r:id="rId63"/>
    </p:embeddedFont>
    <p:embeddedFont>
      <p:font typeface="Barlow SemiCondensed Bold Italics" charset="1" panose="00000806000000000000"/>
      <p:regular r:id="rId64"/>
    </p:embeddedFont>
    <p:embeddedFont>
      <p:font typeface="Barlow SemiCondensed Thin" charset="1" panose="00000306000000000000"/>
      <p:regular r:id="rId65"/>
    </p:embeddedFont>
    <p:embeddedFont>
      <p:font typeface="Barlow SemiCondensed Thin Italics" charset="1" panose="00000306000000000000"/>
      <p:regular r:id="rId66"/>
    </p:embeddedFont>
    <p:embeddedFont>
      <p:font typeface="Barlow SemiCondensed Medium" charset="1" panose="00000606000000000000"/>
      <p:regular r:id="rId67"/>
    </p:embeddedFont>
    <p:embeddedFont>
      <p:font typeface="Barlow SemiCondensed Medium Italics" charset="1" panose="00000606000000000000"/>
      <p:regular r:id="rId68"/>
    </p:embeddedFont>
    <p:embeddedFont>
      <p:font typeface="Barlow SemiCondensed Semi-Bold" charset="1" panose="00000706000000000000"/>
      <p:regular r:id="rId69"/>
    </p:embeddedFont>
    <p:embeddedFont>
      <p:font typeface="Barlow SemiCondensed Semi-Bold Italics" charset="1" panose="00000706000000000000"/>
      <p:regular r:id="rId70"/>
    </p:embeddedFont>
    <p:embeddedFont>
      <p:font typeface="Barlow SemiCondensed Heavy" charset="1" panose="00000A06000000000000"/>
      <p:regular r:id="rId71"/>
    </p:embeddedFont>
    <p:embeddedFont>
      <p:font typeface="Barlow SemiCondensed Heavy Italics" charset="1" panose="00000A06000000000000"/>
      <p:regular r:id="rId72"/>
    </p:embeddedFont>
    <p:embeddedFont>
      <p:font typeface="Montserrat" charset="1" panose="00000500000000000000"/>
      <p:regular r:id="rId73"/>
    </p:embeddedFont>
    <p:embeddedFont>
      <p:font typeface="Montserrat Bold" charset="1" panose="00000800000000000000"/>
      <p:regular r:id="rId74"/>
    </p:embeddedFont>
    <p:embeddedFont>
      <p:font typeface="Montserrat Italics" charset="1" panose="00000500000000000000"/>
      <p:regular r:id="rId75"/>
    </p:embeddedFont>
    <p:embeddedFont>
      <p:font typeface="Montserrat Bold Italics" charset="1" panose="00000800000000000000"/>
      <p:regular r:id="rId76"/>
    </p:embeddedFont>
    <p:embeddedFont>
      <p:font typeface="Montserrat Thin" charset="1" panose="00000300000000000000"/>
      <p:regular r:id="rId77"/>
    </p:embeddedFont>
    <p:embeddedFont>
      <p:font typeface="Montserrat Thin Italics" charset="1" panose="00000300000000000000"/>
      <p:regular r:id="rId78"/>
    </p:embeddedFont>
    <p:embeddedFont>
      <p:font typeface="Montserrat Extra-Light" charset="1" panose="00000300000000000000"/>
      <p:regular r:id="rId79"/>
    </p:embeddedFont>
    <p:embeddedFont>
      <p:font typeface="Montserrat Extra-Light Italics" charset="1" panose="00000300000000000000"/>
      <p:regular r:id="rId80"/>
    </p:embeddedFont>
    <p:embeddedFont>
      <p:font typeface="Montserrat Light" charset="1" panose="00000400000000000000"/>
      <p:regular r:id="rId81"/>
    </p:embeddedFont>
    <p:embeddedFont>
      <p:font typeface="Montserrat Light Italics" charset="1" panose="00000400000000000000"/>
      <p:regular r:id="rId82"/>
    </p:embeddedFont>
    <p:embeddedFont>
      <p:font typeface="Montserrat Medium" charset="1" panose="00000600000000000000"/>
      <p:regular r:id="rId83"/>
    </p:embeddedFont>
    <p:embeddedFont>
      <p:font typeface="Montserrat Medium Italics" charset="1" panose="00000600000000000000"/>
      <p:regular r:id="rId84"/>
    </p:embeddedFont>
    <p:embeddedFont>
      <p:font typeface="Montserrat Semi-Bold" charset="1" panose="00000700000000000000"/>
      <p:regular r:id="rId85"/>
    </p:embeddedFont>
    <p:embeddedFont>
      <p:font typeface="Montserrat Semi-Bold Italics" charset="1" panose="00000700000000000000"/>
      <p:regular r:id="rId86"/>
    </p:embeddedFont>
    <p:embeddedFont>
      <p:font typeface="Montserrat Ultra-Bold" charset="1" panose="00000900000000000000"/>
      <p:regular r:id="rId87"/>
    </p:embeddedFont>
    <p:embeddedFont>
      <p:font typeface="Montserrat Ultra-Bold Italics" charset="1" panose="00000900000000000000"/>
      <p:regular r:id="rId88"/>
    </p:embeddedFont>
    <p:embeddedFont>
      <p:font typeface="Montserrat Heavy" charset="1" panose="00000A00000000000000"/>
      <p:regular r:id="rId89"/>
    </p:embeddedFont>
    <p:embeddedFont>
      <p:font typeface="Montserrat Heavy Italics" charset="1" panose="00000A00000000000000"/>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0.xml" Type="http://schemas.openxmlformats.org/officeDocument/2006/relationships/slide"/><Relationship Id="rId101" Target="slides/slide11.xml" Type="http://schemas.openxmlformats.org/officeDocument/2006/relationships/slide"/><Relationship Id="rId102" Target="slides/slide12.xml" Type="http://schemas.openxmlformats.org/officeDocument/2006/relationships/slide"/><Relationship Id="rId103" Target="slides/slide13.xml" Type="http://schemas.openxmlformats.org/officeDocument/2006/relationships/slide"/><Relationship Id="rId104" Target="slides/slide14.xml" Type="http://schemas.openxmlformats.org/officeDocument/2006/relationships/slide"/><Relationship Id="rId105" Target="slides/slide15.xml" Type="http://schemas.openxmlformats.org/officeDocument/2006/relationships/slide"/><Relationship Id="rId106" Target="slides/slide16.xml" Type="http://schemas.openxmlformats.org/officeDocument/2006/relationships/slide"/><Relationship Id="rId107" Target="slides/slide17.xml" Type="http://schemas.openxmlformats.org/officeDocument/2006/relationships/slide"/><Relationship Id="rId108" Target="slides/slide18.xml" Type="http://schemas.openxmlformats.org/officeDocument/2006/relationships/slide"/><Relationship Id="rId109" Target="slides/slide19.xml" Type="http://schemas.openxmlformats.org/officeDocument/2006/relationships/slide"/><Relationship Id="rId11" Target="fonts/font11.fntdata" Type="http://schemas.openxmlformats.org/officeDocument/2006/relationships/font"/><Relationship Id="rId110" Target="slides/slide20.xml" Type="http://schemas.openxmlformats.org/officeDocument/2006/relationships/slide"/><Relationship Id="rId111" Target="slides/slide21.xml" Type="http://schemas.openxmlformats.org/officeDocument/2006/relationships/slide"/><Relationship Id="rId112" Target="slides/slide22.xml" Type="http://schemas.openxmlformats.org/officeDocument/2006/relationships/slide"/><Relationship Id="rId113" Target="slides/slide23.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slides/slide1.xml" Type="http://schemas.openxmlformats.org/officeDocument/2006/relationships/slide"/><Relationship Id="rId92" Target="slides/slide2.xml" Type="http://schemas.openxmlformats.org/officeDocument/2006/relationships/slide"/><Relationship Id="rId93" Target="slides/slide3.xml" Type="http://schemas.openxmlformats.org/officeDocument/2006/relationships/slide"/><Relationship Id="rId94" Target="slides/slide4.xml" Type="http://schemas.openxmlformats.org/officeDocument/2006/relationships/slide"/><Relationship Id="rId95" Target="slides/slide5.xml" Type="http://schemas.openxmlformats.org/officeDocument/2006/relationships/slide"/><Relationship Id="rId96" Target="slides/slide6.xml" Type="http://schemas.openxmlformats.org/officeDocument/2006/relationships/slide"/><Relationship Id="rId97" Target="slides/slide7.xml" Type="http://schemas.openxmlformats.org/officeDocument/2006/relationships/slide"/><Relationship Id="rId98" Target="slides/slide8.xml" Type="http://schemas.openxmlformats.org/officeDocument/2006/relationships/slide"/><Relationship Id="rId99" Target="slides/slide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8.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5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6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46" t="0" r="-8746" b="0"/>
            </a:stretch>
          </a:blipFill>
        </p:spPr>
      </p:sp>
      <p:grpSp>
        <p:nvGrpSpPr>
          <p:cNvPr name="Group 3" id="3"/>
          <p:cNvGrpSpPr/>
          <p:nvPr/>
        </p:nvGrpSpPr>
        <p:grpSpPr>
          <a:xfrm rot="1060987">
            <a:off x="8395022" y="-1603437"/>
            <a:ext cx="12247371" cy="15299036"/>
            <a:chOff x="0" y="0"/>
            <a:chExt cx="3225645" cy="4029376"/>
          </a:xfrm>
        </p:grpSpPr>
        <p:sp>
          <p:nvSpPr>
            <p:cNvPr name="Freeform 4" id="4"/>
            <p:cNvSpPr/>
            <p:nvPr/>
          </p:nvSpPr>
          <p:spPr>
            <a:xfrm flipH="false" flipV="false" rot="0">
              <a:off x="0" y="0"/>
              <a:ext cx="3225645" cy="4029376"/>
            </a:xfrm>
            <a:custGeom>
              <a:avLst/>
              <a:gdLst/>
              <a:ahLst/>
              <a:cxnLst/>
              <a:rect r="r" b="b" t="t" l="l"/>
              <a:pathLst>
                <a:path h="4029376" w="3225645">
                  <a:moveTo>
                    <a:pt x="0" y="0"/>
                  </a:moveTo>
                  <a:lnTo>
                    <a:pt x="3225645" y="0"/>
                  </a:lnTo>
                  <a:lnTo>
                    <a:pt x="3225645" y="4029376"/>
                  </a:lnTo>
                  <a:lnTo>
                    <a:pt x="0" y="4029376"/>
                  </a:lnTo>
                  <a:lnTo>
                    <a:pt x="0" y="0"/>
                  </a:lnTo>
                </a:path>
              </a:pathLst>
            </a:custGeom>
            <a:solidFill>
              <a:srgbClr val="000000">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922478" y="4836527"/>
            <a:ext cx="8978563" cy="1650224"/>
          </a:xfrm>
          <a:prstGeom prst="rect">
            <a:avLst/>
          </a:prstGeom>
        </p:spPr>
        <p:txBody>
          <a:bodyPr anchor="t" rtlCol="false" tIns="0" lIns="0" bIns="0" rIns="0">
            <a:spAutoFit/>
          </a:bodyPr>
          <a:lstStyle/>
          <a:p>
            <a:pPr algn="ctr">
              <a:lnSpc>
                <a:spcPts val="12997"/>
              </a:lnSpc>
            </a:pPr>
          </a:p>
        </p:txBody>
      </p:sp>
      <p:sp>
        <p:nvSpPr>
          <p:cNvPr name="Freeform 7" id="7"/>
          <p:cNvSpPr/>
          <p:nvPr/>
        </p:nvSpPr>
        <p:spPr>
          <a:xfrm flipH="false" flipV="false" rot="-4385921">
            <a:off x="1811542" y="4050978"/>
            <a:ext cx="13559562" cy="542382"/>
          </a:xfrm>
          <a:custGeom>
            <a:avLst/>
            <a:gdLst/>
            <a:ahLst/>
            <a:cxnLst/>
            <a:rect r="r" b="b" t="t" l="l"/>
            <a:pathLst>
              <a:path h="542382" w="13559562">
                <a:moveTo>
                  <a:pt x="0" y="0"/>
                </a:moveTo>
                <a:lnTo>
                  <a:pt x="13559563" y="0"/>
                </a:lnTo>
                <a:lnTo>
                  <a:pt x="13559563" y="542382"/>
                </a:lnTo>
                <a:lnTo>
                  <a:pt x="0" y="542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1007299" y="-723960"/>
            <a:ext cx="7561508" cy="5198537"/>
          </a:xfrm>
          <a:custGeom>
            <a:avLst/>
            <a:gdLst/>
            <a:ahLst/>
            <a:cxnLst/>
            <a:rect r="r" b="b" t="t" l="l"/>
            <a:pathLst>
              <a:path h="5198537" w="7561508">
                <a:moveTo>
                  <a:pt x="0" y="0"/>
                </a:moveTo>
                <a:lnTo>
                  <a:pt x="7561508" y="0"/>
                </a:lnTo>
                <a:lnTo>
                  <a:pt x="7561508" y="5198537"/>
                </a:lnTo>
                <a:lnTo>
                  <a:pt x="0" y="5198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3411760" y="8542647"/>
            <a:ext cx="5711110" cy="1620528"/>
          </a:xfrm>
          <a:custGeom>
            <a:avLst/>
            <a:gdLst/>
            <a:ahLst/>
            <a:cxnLst/>
            <a:rect r="r" b="b" t="t" l="l"/>
            <a:pathLst>
              <a:path h="1620528" w="5711110">
                <a:moveTo>
                  <a:pt x="0" y="0"/>
                </a:moveTo>
                <a:lnTo>
                  <a:pt x="5711110" y="0"/>
                </a:lnTo>
                <a:lnTo>
                  <a:pt x="5711110" y="1620528"/>
                </a:lnTo>
                <a:lnTo>
                  <a:pt x="0" y="1620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8658115" y="4192432"/>
            <a:ext cx="9629885" cy="1221514"/>
          </a:xfrm>
          <a:prstGeom prst="rect">
            <a:avLst/>
          </a:prstGeom>
        </p:spPr>
        <p:txBody>
          <a:bodyPr anchor="t" rtlCol="false" tIns="0" lIns="0" bIns="0" rIns="0">
            <a:spAutoFit/>
          </a:bodyPr>
          <a:lstStyle/>
          <a:p>
            <a:pPr algn="ctr">
              <a:lnSpc>
                <a:spcPts val="4815"/>
              </a:lnSpc>
            </a:pPr>
            <a:r>
              <a:rPr lang="en-US" sz="4116">
                <a:solidFill>
                  <a:srgbClr val="AEFEFF"/>
                </a:solidFill>
                <a:latin typeface="Roboto Condensed Bold"/>
              </a:rPr>
              <a:t>MYTH VS. REALITY: WINDOWS MALWARE ANALYSIS THROUGH GNN AND CFG</a:t>
            </a:r>
          </a:p>
        </p:txBody>
      </p:sp>
      <p:sp>
        <p:nvSpPr>
          <p:cNvPr name="TextBox 11" id="11"/>
          <p:cNvSpPr txBox="true"/>
          <p:nvPr/>
        </p:nvSpPr>
        <p:spPr>
          <a:xfrm rot="0">
            <a:off x="11264499" y="5879691"/>
            <a:ext cx="4516041" cy="1128395"/>
          </a:xfrm>
          <a:prstGeom prst="rect">
            <a:avLst/>
          </a:prstGeom>
        </p:spPr>
        <p:txBody>
          <a:bodyPr anchor="t" rtlCol="false" tIns="0" lIns="0" bIns="0" rIns="0">
            <a:spAutoFit/>
          </a:bodyPr>
          <a:lstStyle/>
          <a:p>
            <a:pPr algn="ctr">
              <a:lnSpc>
                <a:spcPts val="4480"/>
              </a:lnSpc>
            </a:pPr>
            <a:r>
              <a:rPr lang="en-US" sz="3200">
                <a:solidFill>
                  <a:srgbClr val="FFFFFF"/>
                </a:solidFill>
                <a:latin typeface="Helvetica"/>
              </a:rPr>
              <a:t>Host: Prof. Dr. M M Alam</a:t>
            </a:r>
          </a:p>
          <a:p>
            <a:pPr algn="ctr">
              <a:lnSpc>
                <a:spcPts val="4480"/>
              </a:lnSpc>
            </a:pPr>
            <a:r>
              <a:rPr lang="en-US" sz="3200">
                <a:solidFill>
                  <a:srgbClr val="FFFFFF"/>
                </a:solidFill>
                <a:latin typeface="Helvetica"/>
              </a:rPr>
              <a:t>Guest: Sidra Saleem</a:t>
            </a:r>
          </a:p>
        </p:txBody>
      </p:sp>
      <p:sp>
        <p:nvSpPr>
          <p:cNvPr name="Freeform 12" id="12"/>
          <p:cNvSpPr/>
          <p:nvPr/>
        </p:nvSpPr>
        <p:spPr>
          <a:xfrm flipH="false" flipV="false" rot="0">
            <a:off x="14123027" y="7468789"/>
            <a:ext cx="3574019" cy="857184"/>
          </a:xfrm>
          <a:custGeom>
            <a:avLst/>
            <a:gdLst/>
            <a:ahLst/>
            <a:cxnLst/>
            <a:rect r="r" b="b" t="t" l="l"/>
            <a:pathLst>
              <a:path h="857184" w="3574019">
                <a:moveTo>
                  <a:pt x="0" y="0"/>
                </a:moveTo>
                <a:lnTo>
                  <a:pt x="3574019" y="0"/>
                </a:lnTo>
                <a:lnTo>
                  <a:pt x="3574019" y="857184"/>
                </a:lnTo>
                <a:lnTo>
                  <a:pt x="0" y="857184"/>
                </a:lnTo>
                <a:lnTo>
                  <a:pt x="0" y="0"/>
                </a:lnTo>
                <a:close/>
              </a:path>
            </a:pathLst>
          </a:custGeom>
          <a:blipFill>
            <a:blip r:embed="rId9"/>
            <a:stretch>
              <a:fillRect l="0" t="0" r="0" b="0"/>
            </a:stretch>
          </a:blipFill>
        </p:spPr>
      </p:sp>
      <p:sp>
        <p:nvSpPr>
          <p:cNvPr name="Freeform 13" id="13"/>
          <p:cNvSpPr/>
          <p:nvPr/>
        </p:nvSpPr>
        <p:spPr>
          <a:xfrm flipH="false" flipV="false" rot="0">
            <a:off x="11483121" y="7540428"/>
            <a:ext cx="841847" cy="841847"/>
          </a:xfrm>
          <a:custGeom>
            <a:avLst/>
            <a:gdLst/>
            <a:ahLst/>
            <a:cxnLst/>
            <a:rect r="r" b="b" t="t" l="l"/>
            <a:pathLst>
              <a:path h="841847" w="841847">
                <a:moveTo>
                  <a:pt x="0" y="0"/>
                </a:moveTo>
                <a:lnTo>
                  <a:pt x="841847" y="0"/>
                </a:lnTo>
                <a:lnTo>
                  <a:pt x="841847" y="841847"/>
                </a:lnTo>
                <a:lnTo>
                  <a:pt x="0" y="841847"/>
                </a:lnTo>
                <a:lnTo>
                  <a:pt x="0" y="0"/>
                </a:lnTo>
                <a:close/>
              </a:path>
            </a:pathLst>
          </a:custGeom>
          <a:blipFill>
            <a:blip r:embed="rId10"/>
            <a:stretch>
              <a:fillRect l="0" t="0" r="0" b="0"/>
            </a:stretch>
          </a:blipFill>
        </p:spPr>
      </p:sp>
      <p:sp>
        <p:nvSpPr>
          <p:cNvPr name="Freeform 14" id="14"/>
          <p:cNvSpPr/>
          <p:nvPr/>
        </p:nvSpPr>
        <p:spPr>
          <a:xfrm flipH="false" flipV="false" rot="0">
            <a:off x="12800217" y="7575978"/>
            <a:ext cx="770746" cy="770746"/>
          </a:xfrm>
          <a:custGeom>
            <a:avLst/>
            <a:gdLst/>
            <a:ahLst/>
            <a:cxnLst/>
            <a:rect r="r" b="b" t="t" l="l"/>
            <a:pathLst>
              <a:path h="770746" w="770746">
                <a:moveTo>
                  <a:pt x="0" y="0"/>
                </a:moveTo>
                <a:lnTo>
                  <a:pt x="770746" y="0"/>
                </a:lnTo>
                <a:lnTo>
                  <a:pt x="770746" y="770746"/>
                </a:lnTo>
                <a:lnTo>
                  <a:pt x="0" y="7707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8118395" y="7497364"/>
            <a:ext cx="3585488" cy="956549"/>
          </a:xfrm>
          <a:prstGeom prst="rect">
            <a:avLst/>
          </a:prstGeom>
        </p:spPr>
        <p:txBody>
          <a:bodyPr anchor="t" rtlCol="false" tIns="0" lIns="0" bIns="0" rIns="0">
            <a:spAutoFit/>
          </a:bodyPr>
          <a:lstStyle/>
          <a:p>
            <a:pPr>
              <a:lnSpc>
                <a:spcPts val="3741"/>
              </a:lnSpc>
            </a:pPr>
            <a:r>
              <a:rPr lang="en-US" sz="3401" spc="170">
                <a:solidFill>
                  <a:srgbClr val="5BE6FF"/>
                </a:solidFill>
                <a:latin typeface="Montserrat Heavy"/>
              </a:rPr>
              <a:t>Online Available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4276645" y="1570024"/>
            <a:ext cx="8793110" cy="8229600"/>
          </a:xfrm>
          <a:custGeom>
            <a:avLst/>
            <a:gdLst/>
            <a:ahLst/>
            <a:cxnLst/>
            <a:rect r="r" b="b" t="t" l="l"/>
            <a:pathLst>
              <a:path h="8229600" w="8793110">
                <a:moveTo>
                  <a:pt x="0" y="0"/>
                </a:moveTo>
                <a:lnTo>
                  <a:pt x="8793110" y="0"/>
                </a:lnTo>
                <a:lnTo>
                  <a:pt x="8793110" y="8229600"/>
                </a:lnTo>
                <a:lnTo>
                  <a:pt x="0" y="8229600"/>
                </a:lnTo>
                <a:lnTo>
                  <a:pt x="0" y="0"/>
                </a:lnTo>
                <a:close/>
              </a:path>
            </a:pathLst>
          </a:custGeom>
          <a:blipFill>
            <a:blip r:embed="rId2"/>
            <a:stretch>
              <a:fillRect l="0" t="0" r="0" b="0"/>
            </a:stretch>
          </a:blipFill>
        </p:spPr>
      </p:sp>
      <p:sp>
        <p:nvSpPr>
          <p:cNvPr name="TextBox 3" id="3"/>
          <p:cNvSpPr txBox="true"/>
          <p:nvPr/>
        </p:nvSpPr>
        <p:spPr>
          <a:xfrm rot="0">
            <a:off x="2417871" y="740508"/>
            <a:ext cx="16277731" cy="519235"/>
          </a:xfrm>
          <a:prstGeom prst="rect">
            <a:avLst/>
          </a:prstGeom>
        </p:spPr>
        <p:txBody>
          <a:bodyPr anchor="t" rtlCol="false" tIns="0" lIns="0" bIns="0" rIns="0">
            <a:spAutoFit/>
          </a:bodyPr>
          <a:lstStyle/>
          <a:p>
            <a:pPr>
              <a:lnSpc>
                <a:spcPts val="4270"/>
              </a:lnSpc>
            </a:pPr>
            <a:r>
              <a:rPr lang="en-US" sz="3050">
                <a:solidFill>
                  <a:srgbClr val="182A39"/>
                </a:solidFill>
                <a:latin typeface="Barlow Bold"/>
              </a:rPr>
              <a:t>DIFFERENT DISASSEMBLING TOOLS AND ASM MANIPULATION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9889359"/>
            <a:ext cx="1988206" cy="795283"/>
          </a:xfrm>
          <a:custGeom>
            <a:avLst/>
            <a:gdLst/>
            <a:ahLst/>
            <a:cxnLst/>
            <a:rect r="r" b="b" t="t" l="l"/>
            <a:pathLst>
              <a:path h="795283" w="1988206">
                <a:moveTo>
                  <a:pt x="0" y="0"/>
                </a:moveTo>
                <a:lnTo>
                  <a:pt x="1988206" y="0"/>
                </a:lnTo>
                <a:lnTo>
                  <a:pt x="1988206" y="795282"/>
                </a:lnTo>
                <a:lnTo>
                  <a:pt x="0" y="795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6566" y="651881"/>
            <a:ext cx="1988206" cy="795283"/>
          </a:xfrm>
          <a:custGeom>
            <a:avLst/>
            <a:gdLst/>
            <a:ahLst/>
            <a:cxnLst/>
            <a:rect r="r" b="b" t="t" l="l"/>
            <a:pathLst>
              <a:path h="795283" w="1988206">
                <a:moveTo>
                  <a:pt x="0" y="0"/>
                </a:moveTo>
                <a:lnTo>
                  <a:pt x="1988206" y="0"/>
                </a:lnTo>
                <a:lnTo>
                  <a:pt x="1988206" y="795282"/>
                </a:lnTo>
                <a:lnTo>
                  <a:pt x="0" y="795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667" y="-143402"/>
            <a:ext cx="1988206" cy="795283"/>
          </a:xfrm>
          <a:custGeom>
            <a:avLst/>
            <a:gdLst/>
            <a:ahLst/>
            <a:cxnLst/>
            <a:rect r="r" b="b" t="t" l="l"/>
            <a:pathLst>
              <a:path h="795283" w="1988206">
                <a:moveTo>
                  <a:pt x="0" y="0"/>
                </a:moveTo>
                <a:lnTo>
                  <a:pt x="1988207" y="0"/>
                </a:lnTo>
                <a:lnTo>
                  <a:pt x="1988207" y="795283"/>
                </a:lnTo>
                <a:lnTo>
                  <a:pt x="0" y="795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02706" y="9887670"/>
            <a:ext cx="1988206" cy="795283"/>
          </a:xfrm>
          <a:custGeom>
            <a:avLst/>
            <a:gdLst/>
            <a:ahLst/>
            <a:cxnLst/>
            <a:rect r="r" b="b" t="t" l="l"/>
            <a:pathLst>
              <a:path h="795283" w="1988206">
                <a:moveTo>
                  <a:pt x="0" y="0"/>
                </a:moveTo>
                <a:lnTo>
                  <a:pt x="1988206" y="0"/>
                </a:lnTo>
                <a:lnTo>
                  <a:pt x="1988206" y="795283"/>
                </a:lnTo>
                <a:lnTo>
                  <a:pt x="0" y="795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22029" y="1008496"/>
            <a:ext cx="14062667" cy="712470"/>
          </a:xfrm>
          <a:prstGeom prst="rect">
            <a:avLst/>
          </a:prstGeom>
        </p:spPr>
        <p:txBody>
          <a:bodyPr anchor="t" rtlCol="false" tIns="0" lIns="0" bIns="0" rIns="0">
            <a:spAutoFit/>
          </a:bodyPr>
          <a:lstStyle/>
          <a:p>
            <a:pPr algn="ctr">
              <a:lnSpc>
                <a:spcPts val="5880"/>
              </a:lnSpc>
            </a:pPr>
            <a:r>
              <a:rPr lang="en-US" sz="4200" spc="176">
                <a:solidFill>
                  <a:srgbClr val="55095C"/>
                </a:solidFill>
                <a:latin typeface="Barlow Bold"/>
              </a:rPr>
              <a:t>STEPS OF BINARY CLASSIFICATION WITH XAI AND GNN</a:t>
            </a:r>
          </a:p>
        </p:txBody>
      </p:sp>
      <p:grpSp>
        <p:nvGrpSpPr>
          <p:cNvPr name="Group 7" id="7"/>
          <p:cNvGrpSpPr/>
          <p:nvPr/>
        </p:nvGrpSpPr>
        <p:grpSpPr>
          <a:xfrm rot="0">
            <a:off x="1388921" y="2168641"/>
            <a:ext cx="7269408" cy="738850"/>
            <a:chOff x="0" y="0"/>
            <a:chExt cx="1914577" cy="194594"/>
          </a:xfrm>
        </p:grpSpPr>
        <p:sp>
          <p:nvSpPr>
            <p:cNvPr name="Freeform 8" id="8"/>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0" id="10"/>
          <p:cNvGrpSpPr/>
          <p:nvPr/>
        </p:nvGrpSpPr>
        <p:grpSpPr>
          <a:xfrm rot="0">
            <a:off x="1388921" y="4823576"/>
            <a:ext cx="7269408" cy="738850"/>
            <a:chOff x="0" y="0"/>
            <a:chExt cx="1914577" cy="194594"/>
          </a:xfrm>
        </p:grpSpPr>
        <p:sp>
          <p:nvSpPr>
            <p:cNvPr name="Freeform 11" id="11"/>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193887" y="2357091"/>
            <a:ext cx="7659477" cy="3013915"/>
            <a:chOff x="0" y="0"/>
            <a:chExt cx="2017311" cy="793788"/>
          </a:xfrm>
        </p:grpSpPr>
        <p:sp>
          <p:nvSpPr>
            <p:cNvPr name="Freeform 14" id="14"/>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1028700" y="3031680"/>
            <a:ext cx="1213853" cy="991175"/>
            <a:chOff x="0" y="0"/>
            <a:chExt cx="3329940" cy="2719070"/>
          </a:xfrm>
        </p:grpSpPr>
        <p:sp>
          <p:nvSpPr>
            <p:cNvPr name="Freeform 17" id="17"/>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18" id="18"/>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F29B9B"/>
            </a:solidFill>
          </p:spPr>
        </p:sp>
      </p:grpSp>
      <p:grpSp>
        <p:nvGrpSpPr>
          <p:cNvPr name="Group 19" id="19"/>
          <p:cNvGrpSpPr/>
          <p:nvPr/>
        </p:nvGrpSpPr>
        <p:grpSpPr>
          <a:xfrm rot="0">
            <a:off x="9794858" y="2168641"/>
            <a:ext cx="7269408" cy="738850"/>
            <a:chOff x="0" y="0"/>
            <a:chExt cx="1914577" cy="194594"/>
          </a:xfrm>
        </p:grpSpPr>
        <p:sp>
          <p:nvSpPr>
            <p:cNvPr name="Freeform 20" id="20"/>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9794858" y="4823576"/>
            <a:ext cx="7269408" cy="738850"/>
            <a:chOff x="0" y="0"/>
            <a:chExt cx="1914577" cy="194594"/>
          </a:xfrm>
        </p:grpSpPr>
        <p:sp>
          <p:nvSpPr>
            <p:cNvPr name="Freeform 23" id="23"/>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5" id="25"/>
          <p:cNvGrpSpPr/>
          <p:nvPr/>
        </p:nvGrpSpPr>
        <p:grpSpPr>
          <a:xfrm rot="0">
            <a:off x="9599823" y="2357091"/>
            <a:ext cx="7659477" cy="3013915"/>
            <a:chOff x="0" y="0"/>
            <a:chExt cx="2017311" cy="793788"/>
          </a:xfrm>
        </p:grpSpPr>
        <p:sp>
          <p:nvSpPr>
            <p:cNvPr name="Freeform 26" id="26"/>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8" id="28"/>
          <p:cNvGrpSpPr/>
          <p:nvPr/>
        </p:nvGrpSpPr>
        <p:grpSpPr>
          <a:xfrm rot="0">
            <a:off x="9434637" y="3031680"/>
            <a:ext cx="1213853" cy="991175"/>
            <a:chOff x="0" y="0"/>
            <a:chExt cx="3329940" cy="2719070"/>
          </a:xfrm>
        </p:grpSpPr>
        <p:sp>
          <p:nvSpPr>
            <p:cNvPr name="Freeform 29" id="2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30" id="30"/>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982DA6"/>
            </a:solidFill>
          </p:spPr>
        </p:sp>
      </p:grpSp>
      <p:sp>
        <p:nvSpPr>
          <p:cNvPr name="TextBox 31" id="31"/>
          <p:cNvSpPr txBox="true"/>
          <p:nvPr/>
        </p:nvSpPr>
        <p:spPr>
          <a:xfrm rot="0">
            <a:off x="2577029" y="2938116"/>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Data Loading</a:t>
            </a:r>
          </a:p>
        </p:txBody>
      </p:sp>
      <p:sp>
        <p:nvSpPr>
          <p:cNvPr name="TextBox 32" id="32"/>
          <p:cNvSpPr txBox="true"/>
          <p:nvPr/>
        </p:nvSpPr>
        <p:spPr>
          <a:xfrm rot="0">
            <a:off x="2577029" y="3577561"/>
            <a:ext cx="5783814" cy="1167765"/>
          </a:xfrm>
          <a:prstGeom prst="rect">
            <a:avLst/>
          </a:prstGeom>
        </p:spPr>
        <p:txBody>
          <a:bodyPr anchor="t" rtlCol="false" tIns="0" lIns="0" bIns="0" rIns="0">
            <a:spAutoFit/>
          </a:bodyPr>
          <a:lstStyle/>
          <a:p>
            <a:pPr algn="just">
              <a:lnSpc>
                <a:spcPts val="2399"/>
              </a:lnSpc>
            </a:pPr>
            <a:r>
              <a:rPr lang="en-US" sz="1599" spc="83">
                <a:solidFill>
                  <a:srgbClr val="55095C"/>
                </a:solidFill>
                <a:latin typeface="Barlow SemiCondensed"/>
              </a:rPr>
              <a:t>The preprocessed data, which includes the CFGs in the form of adjacency matrices (ACFGs) and their corresponding labels (malware or benign), will be loaded into the GNN model.</a:t>
            </a:r>
          </a:p>
          <a:p>
            <a:pPr algn="just" marL="0" indent="0" lvl="0">
              <a:lnSpc>
                <a:spcPts val="2399"/>
              </a:lnSpc>
              <a:spcBef>
                <a:spcPct val="0"/>
              </a:spcBef>
            </a:pPr>
          </a:p>
        </p:txBody>
      </p:sp>
      <p:grpSp>
        <p:nvGrpSpPr>
          <p:cNvPr name="Group 33" id="33"/>
          <p:cNvGrpSpPr/>
          <p:nvPr/>
        </p:nvGrpSpPr>
        <p:grpSpPr>
          <a:xfrm rot="0">
            <a:off x="1388921" y="6086749"/>
            <a:ext cx="7269408" cy="738850"/>
            <a:chOff x="0" y="0"/>
            <a:chExt cx="1914577" cy="194594"/>
          </a:xfrm>
        </p:grpSpPr>
        <p:sp>
          <p:nvSpPr>
            <p:cNvPr name="Freeform 34" id="34"/>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36" id="36"/>
          <p:cNvGrpSpPr/>
          <p:nvPr/>
        </p:nvGrpSpPr>
        <p:grpSpPr>
          <a:xfrm rot="0">
            <a:off x="1388921" y="8741684"/>
            <a:ext cx="7269408" cy="738850"/>
            <a:chOff x="0" y="0"/>
            <a:chExt cx="1914577" cy="194594"/>
          </a:xfrm>
        </p:grpSpPr>
        <p:sp>
          <p:nvSpPr>
            <p:cNvPr name="Freeform 37" id="37"/>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38" id="38"/>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39" id="39"/>
          <p:cNvGrpSpPr/>
          <p:nvPr/>
        </p:nvGrpSpPr>
        <p:grpSpPr>
          <a:xfrm rot="0">
            <a:off x="1193887" y="6275199"/>
            <a:ext cx="7659477" cy="3013915"/>
            <a:chOff x="0" y="0"/>
            <a:chExt cx="2017311" cy="793788"/>
          </a:xfrm>
        </p:grpSpPr>
        <p:sp>
          <p:nvSpPr>
            <p:cNvPr name="Freeform 40" id="40"/>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41" id="4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42" id="42"/>
          <p:cNvGrpSpPr/>
          <p:nvPr/>
        </p:nvGrpSpPr>
        <p:grpSpPr>
          <a:xfrm rot="0">
            <a:off x="1028700" y="6949788"/>
            <a:ext cx="1213853" cy="991175"/>
            <a:chOff x="0" y="0"/>
            <a:chExt cx="3329940" cy="2719070"/>
          </a:xfrm>
        </p:grpSpPr>
        <p:sp>
          <p:nvSpPr>
            <p:cNvPr name="Freeform 43" id="43"/>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44" id="44"/>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982DA6"/>
            </a:solidFill>
          </p:spPr>
        </p:sp>
      </p:grpSp>
      <p:sp>
        <p:nvSpPr>
          <p:cNvPr name="TextBox 45" id="45"/>
          <p:cNvSpPr txBox="true"/>
          <p:nvPr/>
        </p:nvSpPr>
        <p:spPr>
          <a:xfrm rot="0">
            <a:off x="2577029" y="6708586"/>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Graph Representation</a:t>
            </a:r>
          </a:p>
        </p:txBody>
      </p:sp>
      <p:sp>
        <p:nvSpPr>
          <p:cNvPr name="TextBox 46" id="46"/>
          <p:cNvSpPr txBox="true"/>
          <p:nvPr/>
        </p:nvSpPr>
        <p:spPr>
          <a:xfrm rot="0">
            <a:off x="2577029" y="7348031"/>
            <a:ext cx="5783814" cy="1758315"/>
          </a:xfrm>
          <a:prstGeom prst="rect">
            <a:avLst/>
          </a:prstGeom>
        </p:spPr>
        <p:txBody>
          <a:bodyPr anchor="t" rtlCol="false" tIns="0" lIns="0" bIns="0" rIns="0">
            <a:spAutoFit/>
          </a:bodyPr>
          <a:lstStyle/>
          <a:p>
            <a:pPr algn="just">
              <a:lnSpc>
                <a:spcPts val="2399"/>
              </a:lnSpc>
            </a:pPr>
            <a:r>
              <a:rPr lang="en-US" sz="1599" spc="83">
                <a:solidFill>
                  <a:srgbClr val="55095C"/>
                </a:solidFill>
                <a:latin typeface="Barlow SemiCondensed"/>
              </a:rPr>
              <a:t>The ACFGs, represented as adjacency matrices, will be used as graph input to the GNN.</a:t>
            </a:r>
          </a:p>
          <a:p>
            <a:pPr algn="just">
              <a:lnSpc>
                <a:spcPts val="2399"/>
              </a:lnSpc>
            </a:pPr>
            <a:r>
              <a:rPr lang="en-US" sz="1599" spc="83">
                <a:solidFill>
                  <a:srgbClr val="55095C"/>
                </a:solidFill>
                <a:latin typeface="Barlow SemiCondensed"/>
              </a:rPr>
              <a:t>Each node in the graph represents a basic block or instruction, while edges represent the control flow relationships between them.</a:t>
            </a:r>
          </a:p>
          <a:p>
            <a:pPr algn="just" marL="0" indent="0" lvl="0">
              <a:lnSpc>
                <a:spcPts val="2399"/>
              </a:lnSpc>
              <a:spcBef>
                <a:spcPct val="0"/>
              </a:spcBef>
            </a:pPr>
          </a:p>
        </p:txBody>
      </p:sp>
      <p:sp>
        <p:nvSpPr>
          <p:cNvPr name="TextBox 47" id="47"/>
          <p:cNvSpPr txBox="true"/>
          <p:nvPr/>
        </p:nvSpPr>
        <p:spPr>
          <a:xfrm rot="0">
            <a:off x="10982965" y="3085753"/>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Graph Convolution</a:t>
            </a:r>
          </a:p>
        </p:txBody>
      </p:sp>
      <p:sp>
        <p:nvSpPr>
          <p:cNvPr name="TextBox 48" id="48"/>
          <p:cNvSpPr txBox="true"/>
          <p:nvPr/>
        </p:nvSpPr>
        <p:spPr>
          <a:xfrm rot="0">
            <a:off x="10981865" y="3583791"/>
            <a:ext cx="5783814" cy="2053590"/>
          </a:xfrm>
          <a:prstGeom prst="rect">
            <a:avLst/>
          </a:prstGeom>
        </p:spPr>
        <p:txBody>
          <a:bodyPr anchor="t" rtlCol="false" tIns="0" lIns="0" bIns="0" rIns="0">
            <a:spAutoFit/>
          </a:bodyPr>
          <a:lstStyle/>
          <a:p>
            <a:pPr algn="just">
              <a:lnSpc>
                <a:spcPts val="2399"/>
              </a:lnSpc>
            </a:pPr>
            <a:r>
              <a:rPr lang="en-US" sz="1599" spc="83">
                <a:solidFill>
                  <a:srgbClr val="55095C"/>
                </a:solidFill>
                <a:latin typeface="Barlow SemiCondensed"/>
              </a:rPr>
              <a:t>The GNN will apply graph convolutional layers to the input ACFGs, allowing information to be exchanged between nodes and their neighboring nodes.</a:t>
            </a:r>
          </a:p>
          <a:p>
            <a:pPr algn="just">
              <a:lnSpc>
                <a:spcPts val="2399"/>
              </a:lnSpc>
            </a:pPr>
            <a:r>
              <a:rPr lang="en-US" sz="1599" spc="83">
                <a:solidFill>
                  <a:srgbClr val="55095C"/>
                </a:solidFill>
                <a:latin typeface="Barlow SemiCondensed"/>
              </a:rPr>
              <a:t>The graph convolution operation helps capture the structural patterns and relationships within the CFGs.</a:t>
            </a:r>
          </a:p>
          <a:p>
            <a:pPr algn="just">
              <a:lnSpc>
                <a:spcPts val="2399"/>
              </a:lnSpc>
            </a:pPr>
            <a:r>
              <a:rPr lang="en-US" sz="1599" spc="83">
                <a:solidFill>
                  <a:srgbClr val="55095C"/>
                </a:solidFill>
                <a:latin typeface="Barlow SemiCondensed"/>
              </a:rPr>
              <a:t>.</a:t>
            </a:r>
          </a:p>
          <a:p>
            <a:pPr algn="just" marL="0" indent="0" lvl="0">
              <a:lnSpc>
                <a:spcPts val="2399"/>
              </a:lnSpc>
              <a:spcBef>
                <a:spcPct val="0"/>
              </a:spcBef>
            </a:pPr>
          </a:p>
        </p:txBody>
      </p:sp>
      <p:grpSp>
        <p:nvGrpSpPr>
          <p:cNvPr name="Group 49" id="49"/>
          <p:cNvGrpSpPr/>
          <p:nvPr/>
        </p:nvGrpSpPr>
        <p:grpSpPr>
          <a:xfrm rot="0">
            <a:off x="9794858" y="6086749"/>
            <a:ext cx="7269408" cy="738850"/>
            <a:chOff x="0" y="0"/>
            <a:chExt cx="1914577" cy="194594"/>
          </a:xfrm>
        </p:grpSpPr>
        <p:sp>
          <p:nvSpPr>
            <p:cNvPr name="Freeform 50" id="50"/>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51" id="5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2" id="52"/>
          <p:cNvGrpSpPr/>
          <p:nvPr/>
        </p:nvGrpSpPr>
        <p:grpSpPr>
          <a:xfrm rot="0">
            <a:off x="9794858" y="8741684"/>
            <a:ext cx="7269408" cy="738850"/>
            <a:chOff x="0" y="0"/>
            <a:chExt cx="1914577" cy="194594"/>
          </a:xfrm>
        </p:grpSpPr>
        <p:sp>
          <p:nvSpPr>
            <p:cNvPr name="Freeform 53" id="53"/>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54" id="5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5" id="55"/>
          <p:cNvGrpSpPr/>
          <p:nvPr/>
        </p:nvGrpSpPr>
        <p:grpSpPr>
          <a:xfrm rot="0">
            <a:off x="9599823" y="6275199"/>
            <a:ext cx="7659477" cy="3013915"/>
            <a:chOff x="0" y="0"/>
            <a:chExt cx="2017311" cy="793788"/>
          </a:xfrm>
        </p:grpSpPr>
        <p:sp>
          <p:nvSpPr>
            <p:cNvPr name="Freeform 56" id="56"/>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57" id="57"/>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8" id="58"/>
          <p:cNvGrpSpPr/>
          <p:nvPr/>
        </p:nvGrpSpPr>
        <p:grpSpPr>
          <a:xfrm rot="0">
            <a:off x="9434637" y="6949788"/>
            <a:ext cx="1213853" cy="991175"/>
            <a:chOff x="0" y="0"/>
            <a:chExt cx="3329940" cy="2719070"/>
          </a:xfrm>
        </p:grpSpPr>
        <p:sp>
          <p:nvSpPr>
            <p:cNvPr name="Freeform 59" id="5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60" id="60"/>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F29B9B"/>
            </a:solidFill>
          </p:spPr>
        </p:sp>
      </p:grpSp>
      <p:sp>
        <p:nvSpPr>
          <p:cNvPr name="TextBox 61" id="61"/>
          <p:cNvSpPr txBox="true"/>
          <p:nvPr/>
        </p:nvSpPr>
        <p:spPr>
          <a:xfrm rot="0">
            <a:off x="10982965" y="6708586"/>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Feature Aggregation</a:t>
            </a:r>
          </a:p>
        </p:txBody>
      </p:sp>
      <p:sp>
        <p:nvSpPr>
          <p:cNvPr name="TextBox 62" id="62"/>
          <p:cNvSpPr txBox="true"/>
          <p:nvPr/>
        </p:nvSpPr>
        <p:spPr>
          <a:xfrm rot="0">
            <a:off x="10982965" y="7348031"/>
            <a:ext cx="5783814" cy="1758315"/>
          </a:xfrm>
          <a:prstGeom prst="rect">
            <a:avLst/>
          </a:prstGeom>
        </p:spPr>
        <p:txBody>
          <a:bodyPr anchor="t" rtlCol="false" tIns="0" lIns="0" bIns="0" rIns="0">
            <a:spAutoFit/>
          </a:bodyPr>
          <a:lstStyle/>
          <a:p>
            <a:pPr algn="just">
              <a:lnSpc>
                <a:spcPts val="2399"/>
              </a:lnSpc>
            </a:pPr>
            <a:r>
              <a:rPr lang="en-US" sz="1599" spc="83">
                <a:solidFill>
                  <a:srgbClr val="55095C"/>
                </a:solidFill>
                <a:latin typeface="Barlow SemiCondensed"/>
              </a:rPr>
              <a:t>The GNN will aggregate features from neighboring nodes, effectively capturing the context and influence of each node within the overall CFG.</a:t>
            </a:r>
          </a:p>
          <a:p>
            <a:pPr algn="just">
              <a:lnSpc>
                <a:spcPts val="2399"/>
              </a:lnSpc>
            </a:pPr>
            <a:r>
              <a:rPr lang="en-US" sz="1599" spc="83">
                <a:solidFill>
                  <a:srgbClr val="55095C"/>
                </a:solidFill>
                <a:latin typeface="Barlow SemiCondensed"/>
              </a:rPr>
              <a:t>This aggregation process helps in learning meaningful representations of the CFGs for classification.</a:t>
            </a:r>
          </a:p>
          <a:p>
            <a:pPr algn="just" marL="0" indent="0" lvl="0">
              <a:lnSpc>
                <a:spcPts val="2399"/>
              </a:lnSpc>
              <a:spcBef>
                <a:spcPct val="0"/>
              </a:spcBef>
            </a:pPr>
          </a:p>
        </p:txBody>
      </p:sp>
      <p:sp>
        <p:nvSpPr>
          <p:cNvPr name="TextBox 63" id="63"/>
          <p:cNvSpPr txBox="true"/>
          <p:nvPr/>
        </p:nvSpPr>
        <p:spPr>
          <a:xfrm rot="0">
            <a:off x="1139310" y="3259528"/>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01</a:t>
            </a:r>
          </a:p>
        </p:txBody>
      </p:sp>
      <p:sp>
        <p:nvSpPr>
          <p:cNvPr name="TextBox 64" id="64"/>
          <p:cNvSpPr txBox="true"/>
          <p:nvPr/>
        </p:nvSpPr>
        <p:spPr>
          <a:xfrm rot="0">
            <a:off x="1139310" y="7175731"/>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02</a:t>
            </a:r>
          </a:p>
        </p:txBody>
      </p:sp>
      <p:sp>
        <p:nvSpPr>
          <p:cNvPr name="TextBox 65" id="65"/>
          <p:cNvSpPr txBox="true"/>
          <p:nvPr/>
        </p:nvSpPr>
        <p:spPr>
          <a:xfrm rot="0">
            <a:off x="9542673" y="3259528"/>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03</a:t>
            </a:r>
          </a:p>
        </p:txBody>
      </p:sp>
      <p:sp>
        <p:nvSpPr>
          <p:cNvPr name="TextBox 66" id="66"/>
          <p:cNvSpPr txBox="true"/>
          <p:nvPr/>
        </p:nvSpPr>
        <p:spPr>
          <a:xfrm rot="0">
            <a:off x="9542673" y="7175731"/>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04</a:t>
            </a:r>
          </a:p>
        </p:txBody>
      </p:sp>
      <p:sp>
        <p:nvSpPr>
          <p:cNvPr name="AutoShape 67" id="67"/>
          <p:cNvSpPr/>
          <p:nvPr/>
        </p:nvSpPr>
        <p:spPr>
          <a:xfrm rot="0">
            <a:off x="1028700" y="5800775"/>
            <a:ext cx="16230600" cy="0"/>
          </a:xfrm>
          <a:prstGeom prst="line">
            <a:avLst/>
          </a:prstGeom>
          <a:ln cap="flat" w="47625">
            <a:solidFill>
              <a:srgbClr val="EFEFEF"/>
            </a:solidFill>
            <a:prstDash val="solid"/>
            <a:headEnd type="oval" len="lg" w="lg"/>
            <a:tailEnd type="oval" len="lg" w="lg"/>
          </a:ln>
        </p:spPr>
      </p:sp>
      <p:sp>
        <p:nvSpPr>
          <p:cNvPr name="AutoShape 68" id="68"/>
          <p:cNvSpPr/>
          <p:nvPr/>
        </p:nvSpPr>
        <p:spPr>
          <a:xfrm rot="-5400000">
            <a:off x="5488053" y="5800775"/>
            <a:ext cx="7311893" cy="0"/>
          </a:xfrm>
          <a:prstGeom prst="line">
            <a:avLst/>
          </a:prstGeom>
          <a:ln cap="flat" w="47625">
            <a:solidFill>
              <a:srgbClr val="EFEFEF"/>
            </a:solidFill>
            <a:prstDash val="solid"/>
            <a:headEnd type="oval" len="lg" w="lg"/>
            <a:tailEnd type="oval" len="lg" w="lg"/>
          </a:ln>
        </p:spPr>
      </p:sp>
      <p:sp>
        <p:nvSpPr>
          <p:cNvPr name="TextBox 69" id="69"/>
          <p:cNvSpPr txBox="true"/>
          <p:nvPr/>
        </p:nvSpPr>
        <p:spPr>
          <a:xfrm rot="5400000">
            <a:off x="7145302" y="6385674"/>
            <a:ext cx="4221164" cy="490855"/>
          </a:xfrm>
          <a:prstGeom prst="rect">
            <a:avLst/>
          </a:prstGeom>
        </p:spPr>
        <p:txBody>
          <a:bodyPr anchor="t" rtlCol="false" tIns="0" lIns="0" bIns="0" rIns="0">
            <a:spAutoFit/>
          </a:bodyPr>
          <a:lstStyle/>
          <a:p>
            <a:pPr>
              <a:lnSpc>
                <a:spcPts val="3919"/>
              </a:lnSpc>
            </a:pPr>
            <a:r>
              <a:rPr lang="en-US" sz="2799">
                <a:solidFill>
                  <a:srgbClr val="242523"/>
                </a:solidFill>
                <a:latin typeface="Barlow Bold"/>
              </a:rPr>
              <a:t>Preprocessing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9889359"/>
            <a:ext cx="1988206" cy="795283"/>
          </a:xfrm>
          <a:custGeom>
            <a:avLst/>
            <a:gdLst/>
            <a:ahLst/>
            <a:cxnLst/>
            <a:rect r="r" b="b" t="t" l="l"/>
            <a:pathLst>
              <a:path h="795283" w="1988206">
                <a:moveTo>
                  <a:pt x="0" y="0"/>
                </a:moveTo>
                <a:lnTo>
                  <a:pt x="1988206" y="0"/>
                </a:lnTo>
                <a:lnTo>
                  <a:pt x="1988206" y="795282"/>
                </a:lnTo>
                <a:lnTo>
                  <a:pt x="0" y="795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6566" y="651881"/>
            <a:ext cx="1988206" cy="795283"/>
          </a:xfrm>
          <a:custGeom>
            <a:avLst/>
            <a:gdLst/>
            <a:ahLst/>
            <a:cxnLst/>
            <a:rect r="r" b="b" t="t" l="l"/>
            <a:pathLst>
              <a:path h="795283" w="1988206">
                <a:moveTo>
                  <a:pt x="0" y="0"/>
                </a:moveTo>
                <a:lnTo>
                  <a:pt x="1988206" y="0"/>
                </a:lnTo>
                <a:lnTo>
                  <a:pt x="1988206" y="795282"/>
                </a:lnTo>
                <a:lnTo>
                  <a:pt x="0" y="795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667" y="-143402"/>
            <a:ext cx="1988206" cy="795283"/>
          </a:xfrm>
          <a:custGeom>
            <a:avLst/>
            <a:gdLst/>
            <a:ahLst/>
            <a:cxnLst/>
            <a:rect r="r" b="b" t="t" l="l"/>
            <a:pathLst>
              <a:path h="795283" w="1988206">
                <a:moveTo>
                  <a:pt x="0" y="0"/>
                </a:moveTo>
                <a:lnTo>
                  <a:pt x="1988207" y="0"/>
                </a:lnTo>
                <a:lnTo>
                  <a:pt x="1988207" y="795283"/>
                </a:lnTo>
                <a:lnTo>
                  <a:pt x="0" y="795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02706" y="9887670"/>
            <a:ext cx="1988206" cy="795283"/>
          </a:xfrm>
          <a:custGeom>
            <a:avLst/>
            <a:gdLst/>
            <a:ahLst/>
            <a:cxnLst/>
            <a:rect r="r" b="b" t="t" l="l"/>
            <a:pathLst>
              <a:path h="795283" w="1988206">
                <a:moveTo>
                  <a:pt x="0" y="0"/>
                </a:moveTo>
                <a:lnTo>
                  <a:pt x="1988206" y="0"/>
                </a:lnTo>
                <a:lnTo>
                  <a:pt x="1988206" y="795283"/>
                </a:lnTo>
                <a:lnTo>
                  <a:pt x="0" y="795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14540" y="932296"/>
            <a:ext cx="15056771" cy="712470"/>
          </a:xfrm>
          <a:prstGeom prst="rect">
            <a:avLst/>
          </a:prstGeom>
        </p:spPr>
        <p:txBody>
          <a:bodyPr anchor="t" rtlCol="false" tIns="0" lIns="0" bIns="0" rIns="0">
            <a:spAutoFit/>
          </a:bodyPr>
          <a:lstStyle/>
          <a:p>
            <a:pPr algn="ctr">
              <a:lnSpc>
                <a:spcPts val="5880"/>
              </a:lnSpc>
            </a:pPr>
            <a:r>
              <a:rPr lang="en-US" sz="4200" spc="176">
                <a:solidFill>
                  <a:srgbClr val="55095C"/>
                </a:solidFill>
                <a:latin typeface="Barlow Bold"/>
              </a:rPr>
              <a:t>STEPS OF BINARY CLASSIFICATION WITH XAI AND GNN</a:t>
            </a:r>
          </a:p>
        </p:txBody>
      </p:sp>
      <p:grpSp>
        <p:nvGrpSpPr>
          <p:cNvPr name="Group 7" id="7"/>
          <p:cNvGrpSpPr/>
          <p:nvPr/>
        </p:nvGrpSpPr>
        <p:grpSpPr>
          <a:xfrm rot="0">
            <a:off x="1388921" y="2168641"/>
            <a:ext cx="7269408" cy="738850"/>
            <a:chOff x="0" y="0"/>
            <a:chExt cx="1914577" cy="194594"/>
          </a:xfrm>
        </p:grpSpPr>
        <p:sp>
          <p:nvSpPr>
            <p:cNvPr name="Freeform 8" id="8"/>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0" id="10"/>
          <p:cNvGrpSpPr/>
          <p:nvPr/>
        </p:nvGrpSpPr>
        <p:grpSpPr>
          <a:xfrm rot="0">
            <a:off x="1388921" y="4823576"/>
            <a:ext cx="7269408" cy="738850"/>
            <a:chOff x="0" y="0"/>
            <a:chExt cx="1914577" cy="194594"/>
          </a:xfrm>
        </p:grpSpPr>
        <p:sp>
          <p:nvSpPr>
            <p:cNvPr name="Freeform 11" id="11"/>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193887" y="2357091"/>
            <a:ext cx="7659477" cy="3013915"/>
            <a:chOff x="0" y="0"/>
            <a:chExt cx="2017311" cy="793788"/>
          </a:xfrm>
        </p:grpSpPr>
        <p:sp>
          <p:nvSpPr>
            <p:cNvPr name="Freeform 14" id="14"/>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1028700" y="3031680"/>
            <a:ext cx="1213853" cy="991175"/>
            <a:chOff x="0" y="0"/>
            <a:chExt cx="3329940" cy="2719070"/>
          </a:xfrm>
        </p:grpSpPr>
        <p:sp>
          <p:nvSpPr>
            <p:cNvPr name="Freeform 17" id="17"/>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18" id="18"/>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F29B9B"/>
            </a:solidFill>
          </p:spPr>
        </p:sp>
      </p:grpSp>
      <p:grpSp>
        <p:nvGrpSpPr>
          <p:cNvPr name="Group 19" id="19"/>
          <p:cNvGrpSpPr/>
          <p:nvPr/>
        </p:nvGrpSpPr>
        <p:grpSpPr>
          <a:xfrm rot="0">
            <a:off x="9794858" y="2168641"/>
            <a:ext cx="7269408" cy="738850"/>
            <a:chOff x="0" y="0"/>
            <a:chExt cx="1914577" cy="194594"/>
          </a:xfrm>
        </p:grpSpPr>
        <p:sp>
          <p:nvSpPr>
            <p:cNvPr name="Freeform 20" id="20"/>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9794858" y="4823576"/>
            <a:ext cx="7269408" cy="738850"/>
            <a:chOff x="0" y="0"/>
            <a:chExt cx="1914577" cy="194594"/>
          </a:xfrm>
        </p:grpSpPr>
        <p:sp>
          <p:nvSpPr>
            <p:cNvPr name="Freeform 23" id="23"/>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5" id="25"/>
          <p:cNvGrpSpPr/>
          <p:nvPr/>
        </p:nvGrpSpPr>
        <p:grpSpPr>
          <a:xfrm rot="0">
            <a:off x="9599823" y="2357091"/>
            <a:ext cx="7659477" cy="3013915"/>
            <a:chOff x="0" y="0"/>
            <a:chExt cx="2017311" cy="793788"/>
          </a:xfrm>
        </p:grpSpPr>
        <p:sp>
          <p:nvSpPr>
            <p:cNvPr name="Freeform 26" id="26"/>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28" id="28"/>
          <p:cNvGrpSpPr/>
          <p:nvPr/>
        </p:nvGrpSpPr>
        <p:grpSpPr>
          <a:xfrm rot="0">
            <a:off x="9434637" y="3031680"/>
            <a:ext cx="1213853" cy="991175"/>
            <a:chOff x="0" y="0"/>
            <a:chExt cx="3329940" cy="2719070"/>
          </a:xfrm>
        </p:grpSpPr>
        <p:sp>
          <p:nvSpPr>
            <p:cNvPr name="Freeform 29" id="2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30" id="30"/>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982DA6"/>
            </a:solidFill>
          </p:spPr>
        </p:sp>
      </p:grpSp>
      <p:sp>
        <p:nvSpPr>
          <p:cNvPr name="TextBox 31" id="31"/>
          <p:cNvSpPr txBox="true"/>
          <p:nvPr/>
        </p:nvSpPr>
        <p:spPr>
          <a:xfrm rot="0">
            <a:off x="2242553" y="2816732"/>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Non-Linear Activation</a:t>
            </a:r>
          </a:p>
        </p:txBody>
      </p:sp>
      <p:sp>
        <p:nvSpPr>
          <p:cNvPr name="TextBox 32" id="32"/>
          <p:cNvSpPr txBox="true"/>
          <p:nvPr/>
        </p:nvSpPr>
        <p:spPr>
          <a:xfrm rot="0">
            <a:off x="2242553" y="3253076"/>
            <a:ext cx="4901548" cy="746665"/>
          </a:xfrm>
          <a:prstGeom prst="rect">
            <a:avLst/>
          </a:prstGeom>
        </p:spPr>
        <p:txBody>
          <a:bodyPr anchor="t" rtlCol="false" tIns="0" lIns="0" bIns="0" rIns="0">
            <a:spAutoFit/>
          </a:bodyPr>
          <a:lstStyle/>
          <a:p>
            <a:pPr algn="just" marL="0" indent="0" lvl="0">
              <a:lnSpc>
                <a:spcPts val="2033"/>
              </a:lnSpc>
              <a:spcBef>
                <a:spcPct val="0"/>
              </a:spcBef>
            </a:pPr>
            <a:r>
              <a:rPr lang="en-US" sz="1355" spc="70">
                <a:solidFill>
                  <a:srgbClr val="55095C"/>
                </a:solidFill>
                <a:latin typeface="Barlow SemiCondensed"/>
              </a:rPr>
              <a:t>Non-linear activation functions, such as ReLU (Rectified Linear Unit), will be applied to introduce non-linearity into the model, allowing it to capture complex patterns in the data.  </a:t>
            </a:r>
          </a:p>
        </p:txBody>
      </p:sp>
      <p:grpSp>
        <p:nvGrpSpPr>
          <p:cNvPr name="Group 33" id="33"/>
          <p:cNvGrpSpPr/>
          <p:nvPr/>
        </p:nvGrpSpPr>
        <p:grpSpPr>
          <a:xfrm rot="0">
            <a:off x="1388921" y="6086749"/>
            <a:ext cx="7269408" cy="738850"/>
            <a:chOff x="0" y="0"/>
            <a:chExt cx="1914577" cy="194594"/>
          </a:xfrm>
        </p:grpSpPr>
        <p:sp>
          <p:nvSpPr>
            <p:cNvPr name="Freeform 34" id="34"/>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36" id="36"/>
          <p:cNvGrpSpPr/>
          <p:nvPr/>
        </p:nvGrpSpPr>
        <p:grpSpPr>
          <a:xfrm rot="0">
            <a:off x="1388921" y="8741684"/>
            <a:ext cx="7269408" cy="738850"/>
            <a:chOff x="0" y="0"/>
            <a:chExt cx="1914577" cy="194594"/>
          </a:xfrm>
        </p:grpSpPr>
        <p:sp>
          <p:nvSpPr>
            <p:cNvPr name="Freeform 37" id="37"/>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982DA6"/>
            </a:solidFill>
          </p:spPr>
        </p:sp>
        <p:sp>
          <p:nvSpPr>
            <p:cNvPr name="TextBox 38" id="38"/>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39" id="39"/>
          <p:cNvGrpSpPr/>
          <p:nvPr/>
        </p:nvGrpSpPr>
        <p:grpSpPr>
          <a:xfrm rot="0">
            <a:off x="1193887" y="6275199"/>
            <a:ext cx="7659477" cy="3013915"/>
            <a:chOff x="0" y="0"/>
            <a:chExt cx="2017311" cy="793788"/>
          </a:xfrm>
        </p:grpSpPr>
        <p:sp>
          <p:nvSpPr>
            <p:cNvPr name="Freeform 40" id="40"/>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41" id="4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42" id="42"/>
          <p:cNvGrpSpPr/>
          <p:nvPr/>
        </p:nvGrpSpPr>
        <p:grpSpPr>
          <a:xfrm rot="0">
            <a:off x="1028700" y="6949788"/>
            <a:ext cx="1213853" cy="991175"/>
            <a:chOff x="0" y="0"/>
            <a:chExt cx="3329940" cy="2719070"/>
          </a:xfrm>
        </p:grpSpPr>
        <p:sp>
          <p:nvSpPr>
            <p:cNvPr name="Freeform 43" id="43"/>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44" id="44"/>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982DA6"/>
            </a:solidFill>
          </p:spPr>
        </p:sp>
      </p:grpSp>
      <p:sp>
        <p:nvSpPr>
          <p:cNvPr name="TextBox 45" id="45"/>
          <p:cNvSpPr txBox="true"/>
          <p:nvPr/>
        </p:nvSpPr>
        <p:spPr>
          <a:xfrm rot="0">
            <a:off x="2577029" y="7348031"/>
            <a:ext cx="5783814" cy="1167765"/>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55095C"/>
                </a:solidFill>
                <a:latin typeface="Barlow SemiCondensed"/>
              </a:rPr>
              <a:t>The final output of the GNN will be fed into a fully connected layer with softmax activation, enabling the model to make a prediction for each CFG (i.e., classifying it as malware or benign).</a:t>
            </a:r>
          </a:p>
        </p:txBody>
      </p:sp>
      <p:sp>
        <p:nvSpPr>
          <p:cNvPr name="TextBox 46" id="46"/>
          <p:cNvSpPr txBox="true"/>
          <p:nvPr/>
        </p:nvSpPr>
        <p:spPr>
          <a:xfrm rot="0">
            <a:off x="10982965" y="3085753"/>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Loss Calculation and Optimization</a:t>
            </a:r>
          </a:p>
        </p:txBody>
      </p:sp>
      <p:sp>
        <p:nvSpPr>
          <p:cNvPr name="TextBox 47" id="47"/>
          <p:cNvSpPr txBox="true"/>
          <p:nvPr/>
        </p:nvSpPr>
        <p:spPr>
          <a:xfrm rot="0">
            <a:off x="10982965" y="3725198"/>
            <a:ext cx="5783814" cy="146304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55095C"/>
                </a:solidFill>
                <a:latin typeface="Barlow SemiCondensed"/>
              </a:rPr>
              <a:t>The GNN's prediction will be compared with the ground truth labels using a suitable loss function, such as cross-entropy loss. The model will be optimized using backpropagation and gradient descent techniques to minimize the loss and improve classification accuracy.</a:t>
            </a:r>
          </a:p>
        </p:txBody>
      </p:sp>
      <p:grpSp>
        <p:nvGrpSpPr>
          <p:cNvPr name="Group 48" id="48"/>
          <p:cNvGrpSpPr/>
          <p:nvPr/>
        </p:nvGrpSpPr>
        <p:grpSpPr>
          <a:xfrm rot="0">
            <a:off x="9794858" y="6086749"/>
            <a:ext cx="7269408" cy="738850"/>
            <a:chOff x="0" y="0"/>
            <a:chExt cx="1914577" cy="194594"/>
          </a:xfrm>
        </p:grpSpPr>
        <p:sp>
          <p:nvSpPr>
            <p:cNvPr name="Freeform 49" id="49"/>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50" id="50"/>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1" id="51"/>
          <p:cNvGrpSpPr/>
          <p:nvPr/>
        </p:nvGrpSpPr>
        <p:grpSpPr>
          <a:xfrm rot="0">
            <a:off x="9794858" y="8741684"/>
            <a:ext cx="7269408" cy="738850"/>
            <a:chOff x="0" y="0"/>
            <a:chExt cx="1914577" cy="194594"/>
          </a:xfrm>
        </p:grpSpPr>
        <p:sp>
          <p:nvSpPr>
            <p:cNvPr name="Freeform 52" id="52"/>
            <p:cNvSpPr/>
            <p:nvPr/>
          </p:nvSpPr>
          <p:spPr>
            <a:xfrm flipH="false" flipV="false" rot="0">
              <a:off x="0" y="0"/>
              <a:ext cx="1914577" cy="194594"/>
            </a:xfrm>
            <a:custGeom>
              <a:avLst/>
              <a:gdLst/>
              <a:ahLst/>
              <a:cxnLst/>
              <a:rect r="r" b="b" t="t" l="l"/>
              <a:pathLst>
                <a:path h="194594" w="1914577">
                  <a:moveTo>
                    <a:pt x="29820" y="0"/>
                  </a:moveTo>
                  <a:lnTo>
                    <a:pt x="1884756" y="0"/>
                  </a:lnTo>
                  <a:cubicBezTo>
                    <a:pt x="1892665" y="0"/>
                    <a:pt x="1900250" y="3142"/>
                    <a:pt x="1905842" y="8734"/>
                  </a:cubicBezTo>
                  <a:cubicBezTo>
                    <a:pt x="1911435" y="14326"/>
                    <a:pt x="1914577" y="21911"/>
                    <a:pt x="1914577" y="29820"/>
                  </a:cubicBezTo>
                  <a:lnTo>
                    <a:pt x="1914577" y="164774"/>
                  </a:lnTo>
                  <a:cubicBezTo>
                    <a:pt x="1914577" y="181243"/>
                    <a:pt x="1901226" y="194594"/>
                    <a:pt x="1884756" y="194594"/>
                  </a:cubicBezTo>
                  <a:lnTo>
                    <a:pt x="29820" y="194594"/>
                  </a:lnTo>
                  <a:cubicBezTo>
                    <a:pt x="21911" y="194594"/>
                    <a:pt x="14326" y="191452"/>
                    <a:pt x="8734" y="185860"/>
                  </a:cubicBezTo>
                  <a:cubicBezTo>
                    <a:pt x="3142" y="180268"/>
                    <a:pt x="0" y="172683"/>
                    <a:pt x="0" y="164774"/>
                  </a:cubicBezTo>
                  <a:lnTo>
                    <a:pt x="0" y="29820"/>
                  </a:lnTo>
                  <a:cubicBezTo>
                    <a:pt x="0" y="13351"/>
                    <a:pt x="13351" y="0"/>
                    <a:pt x="29820" y="0"/>
                  </a:cubicBezTo>
                  <a:close/>
                </a:path>
              </a:pathLst>
            </a:custGeom>
            <a:solidFill>
              <a:srgbClr val="F29B9B"/>
            </a:solidFill>
          </p:spPr>
        </p:sp>
        <p:sp>
          <p:nvSpPr>
            <p:cNvPr name="TextBox 53" id="53"/>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4" id="54"/>
          <p:cNvGrpSpPr/>
          <p:nvPr/>
        </p:nvGrpSpPr>
        <p:grpSpPr>
          <a:xfrm rot="0">
            <a:off x="9599823" y="6275199"/>
            <a:ext cx="7659477" cy="3013915"/>
            <a:chOff x="0" y="0"/>
            <a:chExt cx="2017311" cy="793788"/>
          </a:xfrm>
        </p:grpSpPr>
        <p:sp>
          <p:nvSpPr>
            <p:cNvPr name="Freeform 55" id="55"/>
            <p:cNvSpPr/>
            <p:nvPr/>
          </p:nvSpPr>
          <p:spPr>
            <a:xfrm flipH="false" flipV="false" rot="0">
              <a:off x="0" y="0"/>
              <a:ext cx="2017311" cy="793788"/>
            </a:xfrm>
            <a:custGeom>
              <a:avLst/>
              <a:gdLst/>
              <a:ahLst/>
              <a:cxnLst/>
              <a:rect r="r" b="b" t="t" l="l"/>
              <a:pathLst>
                <a:path h="793788" w="2017311">
                  <a:moveTo>
                    <a:pt x="28301" y="0"/>
                  </a:moveTo>
                  <a:lnTo>
                    <a:pt x="1989009" y="0"/>
                  </a:lnTo>
                  <a:cubicBezTo>
                    <a:pt x="1996515" y="0"/>
                    <a:pt x="2003714" y="2982"/>
                    <a:pt x="2009022" y="8289"/>
                  </a:cubicBezTo>
                  <a:cubicBezTo>
                    <a:pt x="2014329" y="13597"/>
                    <a:pt x="2017311" y="20795"/>
                    <a:pt x="2017311" y="28301"/>
                  </a:cubicBezTo>
                  <a:lnTo>
                    <a:pt x="2017311" y="765487"/>
                  </a:lnTo>
                  <a:cubicBezTo>
                    <a:pt x="2017311" y="772993"/>
                    <a:pt x="2014329" y="780192"/>
                    <a:pt x="2009022" y="785499"/>
                  </a:cubicBezTo>
                  <a:cubicBezTo>
                    <a:pt x="2003714" y="790807"/>
                    <a:pt x="1996515" y="793788"/>
                    <a:pt x="1989009" y="793788"/>
                  </a:cubicBezTo>
                  <a:lnTo>
                    <a:pt x="28301" y="793788"/>
                  </a:lnTo>
                  <a:cubicBezTo>
                    <a:pt x="20795" y="793788"/>
                    <a:pt x="13597" y="790807"/>
                    <a:pt x="8289" y="785499"/>
                  </a:cubicBezTo>
                  <a:cubicBezTo>
                    <a:pt x="2982" y="780192"/>
                    <a:pt x="0" y="772993"/>
                    <a:pt x="0" y="765487"/>
                  </a:cubicBezTo>
                  <a:lnTo>
                    <a:pt x="0" y="28301"/>
                  </a:lnTo>
                  <a:cubicBezTo>
                    <a:pt x="0" y="20795"/>
                    <a:pt x="2982" y="13597"/>
                    <a:pt x="8289" y="8289"/>
                  </a:cubicBezTo>
                  <a:cubicBezTo>
                    <a:pt x="13597" y="2982"/>
                    <a:pt x="20795" y="0"/>
                    <a:pt x="28301" y="0"/>
                  </a:cubicBezTo>
                  <a:close/>
                </a:path>
              </a:pathLst>
            </a:custGeom>
            <a:solidFill>
              <a:srgbClr val="EFEFEF"/>
            </a:solidFill>
          </p:spPr>
        </p:sp>
        <p:sp>
          <p:nvSpPr>
            <p:cNvPr name="TextBox 56" id="5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57" id="57"/>
          <p:cNvGrpSpPr/>
          <p:nvPr/>
        </p:nvGrpSpPr>
        <p:grpSpPr>
          <a:xfrm rot="0">
            <a:off x="9434637" y="6949788"/>
            <a:ext cx="1213853" cy="991175"/>
            <a:chOff x="0" y="0"/>
            <a:chExt cx="3329940" cy="2719070"/>
          </a:xfrm>
        </p:grpSpPr>
        <p:sp>
          <p:nvSpPr>
            <p:cNvPr name="Freeform 58" id="58"/>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lnTo>
                    <a:pt x="450850" y="450850"/>
                  </a:lnTo>
                </a:path>
              </a:pathLst>
            </a:custGeom>
            <a:solidFill>
              <a:srgbClr val="982DA6"/>
            </a:solidFill>
          </p:spPr>
        </p:sp>
        <p:sp>
          <p:nvSpPr>
            <p:cNvPr name="Freeform 59" id="59"/>
            <p:cNvSpPr/>
            <p:nvPr/>
          </p:nvSpPr>
          <p:spPr>
            <a:xfrm flipH="false" flipV="false" rot="0">
              <a:off x="0" y="450850"/>
              <a:ext cx="3329940" cy="2269490"/>
            </a:xfrm>
            <a:custGeom>
              <a:avLst/>
              <a:gdLst/>
              <a:ahLst/>
              <a:cxnLst/>
              <a:rect r="r" b="b" t="t" l="l"/>
              <a:pathLst>
                <a:path h="2269490" w="3329940">
                  <a:moveTo>
                    <a:pt x="2740660" y="0"/>
                  </a:moveTo>
                  <a:lnTo>
                    <a:pt x="0" y="0"/>
                  </a:lnTo>
                  <a:lnTo>
                    <a:pt x="0" y="2269490"/>
                  </a:lnTo>
                  <a:lnTo>
                    <a:pt x="2740660" y="2269490"/>
                  </a:lnTo>
                  <a:lnTo>
                    <a:pt x="2740660" y="2268220"/>
                  </a:lnTo>
                  <a:lnTo>
                    <a:pt x="3329940" y="1134110"/>
                  </a:lnTo>
                  <a:lnTo>
                    <a:pt x="2740660" y="0"/>
                  </a:lnTo>
                </a:path>
              </a:pathLst>
            </a:custGeom>
            <a:solidFill>
              <a:srgbClr val="F29B9B"/>
            </a:solidFill>
          </p:spPr>
        </p:sp>
      </p:grpSp>
      <p:sp>
        <p:nvSpPr>
          <p:cNvPr name="TextBox 60" id="60"/>
          <p:cNvSpPr txBox="true"/>
          <p:nvPr/>
        </p:nvSpPr>
        <p:spPr>
          <a:xfrm rot="0">
            <a:off x="10982965" y="6708586"/>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Training and Evaluation</a:t>
            </a:r>
          </a:p>
        </p:txBody>
      </p:sp>
      <p:sp>
        <p:nvSpPr>
          <p:cNvPr name="TextBox 61" id="61"/>
          <p:cNvSpPr txBox="true"/>
          <p:nvPr/>
        </p:nvSpPr>
        <p:spPr>
          <a:xfrm rot="0">
            <a:off x="10982965" y="7348031"/>
            <a:ext cx="5783814" cy="577215"/>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55095C"/>
                </a:solidFill>
                <a:latin typeface="Barlow SemiCondensed"/>
              </a:rPr>
              <a:t>The GNN will be trained on a training set and validated on a separate validation set to find the best model parameters.</a:t>
            </a:r>
          </a:p>
        </p:txBody>
      </p:sp>
      <p:sp>
        <p:nvSpPr>
          <p:cNvPr name="TextBox 62" id="62"/>
          <p:cNvSpPr txBox="true"/>
          <p:nvPr/>
        </p:nvSpPr>
        <p:spPr>
          <a:xfrm rot="0">
            <a:off x="1139310" y="3259528"/>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05</a:t>
            </a:r>
          </a:p>
        </p:txBody>
      </p:sp>
      <p:sp>
        <p:nvSpPr>
          <p:cNvPr name="TextBox 63" id="63"/>
          <p:cNvSpPr txBox="true"/>
          <p:nvPr/>
        </p:nvSpPr>
        <p:spPr>
          <a:xfrm rot="0">
            <a:off x="1139310" y="7175731"/>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06</a:t>
            </a:r>
          </a:p>
        </p:txBody>
      </p:sp>
      <p:sp>
        <p:nvSpPr>
          <p:cNvPr name="TextBox 64" id="64"/>
          <p:cNvSpPr txBox="true"/>
          <p:nvPr/>
        </p:nvSpPr>
        <p:spPr>
          <a:xfrm rot="0">
            <a:off x="9542673" y="3259528"/>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07</a:t>
            </a:r>
          </a:p>
        </p:txBody>
      </p:sp>
      <p:sp>
        <p:nvSpPr>
          <p:cNvPr name="TextBox 65" id="65"/>
          <p:cNvSpPr txBox="true"/>
          <p:nvPr/>
        </p:nvSpPr>
        <p:spPr>
          <a:xfrm rot="0">
            <a:off x="9542673" y="7175731"/>
            <a:ext cx="878334" cy="606425"/>
          </a:xfrm>
          <a:prstGeom prst="rect">
            <a:avLst/>
          </a:prstGeom>
        </p:spPr>
        <p:txBody>
          <a:bodyPr anchor="t" rtlCol="false" tIns="0" lIns="0" bIns="0" rIns="0">
            <a:spAutoFit/>
          </a:bodyPr>
          <a:lstStyle/>
          <a:p>
            <a:pPr algn="ctr">
              <a:lnSpc>
                <a:spcPts val="4899"/>
              </a:lnSpc>
            </a:pPr>
            <a:r>
              <a:rPr lang="en-US" sz="3499" spc="146">
                <a:solidFill>
                  <a:srgbClr val="FFFFFF"/>
                </a:solidFill>
                <a:latin typeface="Barlow Bold"/>
              </a:rPr>
              <a:t>08</a:t>
            </a:r>
          </a:p>
        </p:txBody>
      </p:sp>
      <p:sp>
        <p:nvSpPr>
          <p:cNvPr name="AutoShape 66" id="66"/>
          <p:cNvSpPr/>
          <p:nvPr/>
        </p:nvSpPr>
        <p:spPr>
          <a:xfrm rot="0">
            <a:off x="1028700" y="5800775"/>
            <a:ext cx="16230600" cy="0"/>
          </a:xfrm>
          <a:prstGeom prst="line">
            <a:avLst/>
          </a:prstGeom>
          <a:ln cap="flat" w="47625">
            <a:solidFill>
              <a:srgbClr val="EFEFEF"/>
            </a:solidFill>
            <a:prstDash val="solid"/>
            <a:headEnd type="oval" len="lg" w="lg"/>
            <a:tailEnd type="oval" len="lg" w="lg"/>
          </a:ln>
        </p:spPr>
      </p:sp>
      <p:sp>
        <p:nvSpPr>
          <p:cNvPr name="AutoShape 67" id="67"/>
          <p:cNvSpPr/>
          <p:nvPr/>
        </p:nvSpPr>
        <p:spPr>
          <a:xfrm rot="-5400000">
            <a:off x="5488053" y="5800775"/>
            <a:ext cx="7311893" cy="0"/>
          </a:xfrm>
          <a:prstGeom prst="line">
            <a:avLst/>
          </a:prstGeom>
          <a:ln cap="flat" w="47625">
            <a:solidFill>
              <a:srgbClr val="EFEFEF"/>
            </a:solidFill>
            <a:prstDash val="solid"/>
            <a:headEnd type="oval" len="lg" w="lg"/>
            <a:tailEnd type="oval" len="lg" w="lg"/>
          </a:ln>
        </p:spPr>
      </p:sp>
      <p:sp>
        <p:nvSpPr>
          <p:cNvPr name="TextBox 68" id="68"/>
          <p:cNvSpPr txBox="true"/>
          <p:nvPr/>
        </p:nvSpPr>
        <p:spPr>
          <a:xfrm rot="0">
            <a:off x="2577029" y="6777974"/>
            <a:ext cx="5783814"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55095C"/>
                </a:solidFill>
                <a:latin typeface="Barlow Semi-Bold"/>
              </a:rPr>
              <a:t>Classification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39356"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9289" y="9619594"/>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170500" y="10172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390306" y="4745679"/>
            <a:ext cx="757745" cy="595777"/>
          </a:xfrm>
          <a:custGeom>
            <a:avLst/>
            <a:gdLst/>
            <a:ahLst/>
            <a:cxnLst/>
            <a:rect r="r" b="b" t="t" l="l"/>
            <a:pathLst>
              <a:path h="595777" w="757745">
                <a:moveTo>
                  <a:pt x="0" y="0"/>
                </a:moveTo>
                <a:lnTo>
                  <a:pt x="757745" y="0"/>
                </a:lnTo>
                <a:lnTo>
                  <a:pt x="757745" y="595778"/>
                </a:lnTo>
                <a:lnTo>
                  <a:pt x="0" y="595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931035" y="3574931"/>
            <a:ext cx="757745" cy="757745"/>
          </a:xfrm>
          <a:custGeom>
            <a:avLst/>
            <a:gdLst/>
            <a:ahLst/>
            <a:cxnLst/>
            <a:rect r="r" b="b" t="t" l="l"/>
            <a:pathLst>
              <a:path h="757745" w="757745">
                <a:moveTo>
                  <a:pt x="0" y="0"/>
                </a:moveTo>
                <a:lnTo>
                  <a:pt x="757745" y="0"/>
                </a:lnTo>
                <a:lnTo>
                  <a:pt x="757745" y="757746"/>
                </a:lnTo>
                <a:lnTo>
                  <a:pt x="0" y="757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004389" y="2530917"/>
            <a:ext cx="11529579" cy="3043809"/>
          </a:xfrm>
          <a:custGeom>
            <a:avLst/>
            <a:gdLst/>
            <a:ahLst/>
            <a:cxnLst/>
            <a:rect r="r" b="b" t="t" l="l"/>
            <a:pathLst>
              <a:path h="3043809" w="11529579">
                <a:moveTo>
                  <a:pt x="0" y="0"/>
                </a:moveTo>
                <a:lnTo>
                  <a:pt x="11529579" y="0"/>
                </a:lnTo>
                <a:lnTo>
                  <a:pt x="11529579" y="3043809"/>
                </a:lnTo>
                <a:lnTo>
                  <a:pt x="0" y="3043809"/>
                </a:lnTo>
                <a:lnTo>
                  <a:pt x="0" y="0"/>
                </a:lnTo>
                <a:close/>
              </a:path>
            </a:pathLst>
          </a:custGeom>
          <a:blipFill>
            <a:blip r:embed="rId10"/>
            <a:stretch>
              <a:fillRect l="0" t="0" r="0" b="0"/>
            </a:stretch>
          </a:blipFill>
        </p:spPr>
      </p:sp>
      <p:sp>
        <p:nvSpPr>
          <p:cNvPr name="Freeform 14" id="14"/>
          <p:cNvSpPr/>
          <p:nvPr/>
        </p:nvSpPr>
        <p:spPr>
          <a:xfrm flipH="false" flipV="false" rot="0">
            <a:off x="6004389" y="5851609"/>
            <a:ext cx="8348675" cy="3767986"/>
          </a:xfrm>
          <a:custGeom>
            <a:avLst/>
            <a:gdLst/>
            <a:ahLst/>
            <a:cxnLst/>
            <a:rect r="r" b="b" t="t" l="l"/>
            <a:pathLst>
              <a:path h="3767986" w="8348675">
                <a:moveTo>
                  <a:pt x="0" y="0"/>
                </a:moveTo>
                <a:lnTo>
                  <a:pt x="8348675" y="0"/>
                </a:lnTo>
                <a:lnTo>
                  <a:pt x="8348675" y="3767985"/>
                </a:lnTo>
                <a:lnTo>
                  <a:pt x="0" y="3767985"/>
                </a:lnTo>
                <a:lnTo>
                  <a:pt x="0" y="0"/>
                </a:lnTo>
                <a:close/>
              </a:path>
            </a:pathLst>
          </a:custGeom>
          <a:blipFill>
            <a:blip r:embed="rId11"/>
            <a:stretch>
              <a:fillRect l="0" t="0" r="0" b="0"/>
            </a:stretch>
          </a:blipFill>
        </p:spPr>
      </p:sp>
      <p:grpSp>
        <p:nvGrpSpPr>
          <p:cNvPr name="Group 15" id="15"/>
          <p:cNvGrpSpPr/>
          <p:nvPr/>
        </p:nvGrpSpPr>
        <p:grpSpPr>
          <a:xfrm rot="0">
            <a:off x="1335357" y="3182279"/>
            <a:ext cx="3086100" cy="154305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path>
              </a:pathLst>
            </a:custGeom>
            <a:solidFill>
              <a:srgbClr val="FFC091"/>
            </a:solidFill>
          </p:spPr>
        </p:sp>
        <p:sp>
          <p:nvSpPr>
            <p:cNvPr name="TextBox 17" id="17"/>
            <p:cNvSpPr txBox="true"/>
            <p:nvPr/>
          </p:nvSpPr>
          <p:spPr>
            <a:xfrm>
              <a:off x="177800" y="-47625"/>
              <a:ext cx="558800" cy="454025"/>
            </a:xfrm>
            <a:prstGeom prst="rect">
              <a:avLst/>
            </a:prstGeom>
          </p:spPr>
          <p:txBody>
            <a:bodyPr anchor="ctr" rtlCol="false" tIns="50800" lIns="50800" bIns="50800" rIns="50800"/>
            <a:lstStyle/>
            <a:p>
              <a:pPr algn="ctr">
                <a:lnSpc>
                  <a:spcPts val="3079"/>
                </a:lnSpc>
              </a:pPr>
              <a:r>
                <a:rPr lang="en-US" sz="2199">
                  <a:solidFill>
                    <a:srgbClr val="000000"/>
                  </a:solidFill>
                  <a:latin typeface="Barlow Semi-Bold"/>
                </a:rPr>
                <a:t>Approach</a:t>
              </a:r>
            </a:p>
          </p:txBody>
        </p:sp>
      </p:grpSp>
      <p:sp>
        <p:nvSpPr>
          <p:cNvPr name="TextBox 18" id="18"/>
          <p:cNvSpPr txBox="true"/>
          <p:nvPr/>
        </p:nvSpPr>
        <p:spPr>
          <a:xfrm rot="0">
            <a:off x="5729721" y="941000"/>
            <a:ext cx="7476483" cy="712470"/>
          </a:xfrm>
          <a:prstGeom prst="rect">
            <a:avLst/>
          </a:prstGeom>
        </p:spPr>
        <p:txBody>
          <a:bodyPr anchor="t" rtlCol="false" tIns="0" lIns="0" bIns="0" rIns="0">
            <a:spAutoFit/>
          </a:bodyPr>
          <a:lstStyle/>
          <a:p>
            <a:pPr algn="ctr">
              <a:lnSpc>
                <a:spcPts val="5880"/>
              </a:lnSpc>
            </a:pPr>
            <a:r>
              <a:rPr lang="en-US" sz="4200" spc="176">
                <a:solidFill>
                  <a:srgbClr val="0D0D0D"/>
                </a:solidFill>
                <a:latin typeface="Barlow Bold"/>
              </a:rPr>
              <a:t>DEEP REFLECT APPROACH </a:t>
            </a:r>
          </a:p>
        </p:txBody>
      </p:sp>
      <p:grpSp>
        <p:nvGrpSpPr>
          <p:cNvPr name="Group 19" id="19"/>
          <p:cNvGrpSpPr/>
          <p:nvPr/>
        </p:nvGrpSpPr>
        <p:grpSpPr>
          <a:xfrm rot="0">
            <a:off x="1519497" y="6964077"/>
            <a:ext cx="3086100" cy="1543050"/>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path>
              </a:pathLst>
            </a:custGeom>
            <a:solidFill>
              <a:srgbClr val="FFC091"/>
            </a:solidFill>
          </p:spPr>
        </p:sp>
        <p:sp>
          <p:nvSpPr>
            <p:cNvPr name="TextBox 21" id="21"/>
            <p:cNvSpPr txBox="true"/>
            <p:nvPr/>
          </p:nvSpPr>
          <p:spPr>
            <a:xfrm>
              <a:off x="177800" y="-47625"/>
              <a:ext cx="558800" cy="454025"/>
            </a:xfrm>
            <a:prstGeom prst="rect">
              <a:avLst/>
            </a:prstGeom>
          </p:spPr>
          <p:txBody>
            <a:bodyPr anchor="ctr" rtlCol="false" tIns="50800" lIns="50800" bIns="50800" rIns="50800"/>
            <a:lstStyle/>
            <a:p>
              <a:pPr algn="ctr">
                <a:lnSpc>
                  <a:spcPts val="3079"/>
                </a:lnSpc>
              </a:pPr>
              <a:r>
                <a:rPr lang="en-US" sz="2199">
                  <a:solidFill>
                    <a:srgbClr val="000000"/>
                  </a:solidFill>
                  <a:latin typeface="Barlow Semi-Bold"/>
                </a:rPr>
                <a:t>Results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2237365" y="1028700"/>
            <a:ext cx="4886230" cy="10179645"/>
          </a:xfrm>
          <a:custGeom>
            <a:avLst/>
            <a:gdLst/>
            <a:ahLst/>
            <a:cxnLst/>
            <a:rect r="r" b="b" t="t" l="l"/>
            <a:pathLst>
              <a:path h="10179645" w="4886230">
                <a:moveTo>
                  <a:pt x="0" y="0"/>
                </a:moveTo>
                <a:lnTo>
                  <a:pt x="4886229" y="0"/>
                </a:lnTo>
                <a:lnTo>
                  <a:pt x="4886229" y="10179645"/>
                </a:lnTo>
                <a:lnTo>
                  <a:pt x="0" y="1017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7011964" y="3164485"/>
            <a:ext cx="12324256" cy="9751567"/>
          </a:xfrm>
          <a:custGeom>
            <a:avLst/>
            <a:gdLst/>
            <a:ahLst/>
            <a:cxnLst/>
            <a:rect r="r" b="b" t="t" l="l"/>
            <a:pathLst>
              <a:path h="9751567" w="12324256">
                <a:moveTo>
                  <a:pt x="0" y="0"/>
                </a:moveTo>
                <a:lnTo>
                  <a:pt x="12324255" y="0"/>
                </a:lnTo>
                <a:lnTo>
                  <a:pt x="12324255" y="9751568"/>
                </a:lnTo>
                <a:lnTo>
                  <a:pt x="0" y="9751568"/>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4141992" y="-1225716"/>
            <a:ext cx="9060993" cy="7169511"/>
          </a:xfrm>
          <a:custGeom>
            <a:avLst/>
            <a:gdLst/>
            <a:ahLst/>
            <a:cxnLst/>
            <a:rect r="r" b="b" t="t" l="l"/>
            <a:pathLst>
              <a:path h="7169511" w="9060993">
                <a:moveTo>
                  <a:pt x="0" y="0"/>
                </a:moveTo>
                <a:lnTo>
                  <a:pt x="9060993" y="0"/>
                </a:lnTo>
                <a:lnTo>
                  <a:pt x="9060993" y="7169511"/>
                </a:lnTo>
                <a:lnTo>
                  <a:pt x="0" y="7169511"/>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0800000">
            <a:off x="4493014" y="2400169"/>
            <a:ext cx="850328" cy="701436"/>
            <a:chOff x="0" y="0"/>
            <a:chExt cx="544464" cy="449129"/>
          </a:xfrm>
        </p:grpSpPr>
        <p:sp>
          <p:nvSpPr>
            <p:cNvPr name="Freeform 6" id="6"/>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B1AEF2"/>
            </a:solidFill>
          </p:spPr>
        </p:sp>
        <p:sp>
          <p:nvSpPr>
            <p:cNvPr name="TextBox 7" id="7"/>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10800000">
            <a:off x="4493014" y="3879827"/>
            <a:ext cx="850328" cy="701436"/>
            <a:chOff x="0" y="0"/>
            <a:chExt cx="544464" cy="449129"/>
          </a:xfrm>
        </p:grpSpPr>
        <p:sp>
          <p:nvSpPr>
            <p:cNvPr name="Freeform 9" id="9"/>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BED9DE"/>
            </a:solidFill>
          </p:spPr>
        </p:sp>
        <p:sp>
          <p:nvSpPr>
            <p:cNvPr name="TextBox 10" id="10"/>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10800000">
            <a:off x="4493014" y="5371023"/>
            <a:ext cx="850328" cy="701436"/>
            <a:chOff x="0" y="0"/>
            <a:chExt cx="544464" cy="449129"/>
          </a:xfrm>
        </p:grpSpPr>
        <p:sp>
          <p:nvSpPr>
            <p:cNvPr name="Freeform 12" id="12"/>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9DBF8E"/>
            </a:solidFill>
          </p:spPr>
        </p:sp>
        <p:sp>
          <p:nvSpPr>
            <p:cNvPr name="TextBox 13" id="13"/>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10800000">
            <a:off x="4493014" y="6862219"/>
            <a:ext cx="850328" cy="701436"/>
            <a:chOff x="0" y="0"/>
            <a:chExt cx="544464" cy="449129"/>
          </a:xfrm>
        </p:grpSpPr>
        <p:sp>
          <p:nvSpPr>
            <p:cNvPr name="Freeform 15" id="15"/>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F29C50"/>
            </a:solidFill>
          </p:spPr>
        </p:sp>
        <p:sp>
          <p:nvSpPr>
            <p:cNvPr name="TextBox 16" id="16"/>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10800000">
            <a:off x="4493014" y="8217682"/>
            <a:ext cx="850328" cy="701436"/>
            <a:chOff x="0" y="0"/>
            <a:chExt cx="544464" cy="449129"/>
          </a:xfrm>
        </p:grpSpPr>
        <p:sp>
          <p:nvSpPr>
            <p:cNvPr name="Freeform 18" id="18"/>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D9704A"/>
            </a:solidFill>
          </p:spPr>
        </p:sp>
        <p:sp>
          <p:nvSpPr>
            <p:cNvPr name="TextBox 19" id="19"/>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sp>
        <p:nvSpPr>
          <p:cNvPr name="TextBox 20" id="20"/>
          <p:cNvSpPr txBox="true"/>
          <p:nvPr/>
        </p:nvSpPr>
        <p:spPr>
          <a:xfrm rot="0">
            <a:off x="1028700" y="155616"/>
            <a:ext cx="15469630" cy="712470"/>
          </a:xfrm>
          <a:prstGeom prst="rect">
            <a:avLst/>
          </a:prstGeom>
        </p:spPr>
        <p:txBody>
          <a:bodyPr anchor="t" rtlCol="false" tIns="0" lIns="0" bIns="0" rIns="0">
            <a:spAutoFit/>
          </a:bodyPr>
          <a:lstStyle/>
          <a:p>
            <a:pPr algn="ctr">
              <a:lnSpc>
                <a:spcPts val="5880"/>
              </a:lnSpc>
            </a:pPr>
            <a:r>
              <a:rPr lang="en-US" sz="4200">
                <a:solidFill>
                  <a:srgbClr val="182A39"/>
                </a:solidFill>
                <a:latin typeface="Barlow Bold"/>
              </a:rPr>
              <a:t>DEEP REFLECT APPROACH</a:t>
            </a:r>
          </a:p>
        </p:txBody>
      </p:sp>
      <p:sp>
        <p:nvSpPr>
          <p:cNvPr name="TextBox 21" id="21"/>
          <p:cNvSpPr txBox="true"/>
          <p:nvPr/>
        </p:nvSpPr>
        <p:spPr>
          <a:xfrm rot="0">
            <a:off x="5603550" y="3706469"/>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Annotation with Semi-Supervised Clustering</a:t>
            </a:r>
          </a:p>
        </p:txBody>
      </p:sp>
      <p:sp>
        <p:nvSpPr>
          <p:cNvPr name="TextBox 22" id="22"/>
          <p:cNvSpPr txBox="true"/>
          <p:nvPr/>
        </p:nvSpPr>
        <p:spPr>
          <a:xfrm rot="0">
            <a:off x="5603550" y="4234952"/>
            <a:ext cx="8339217"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After detecting the RoIs, DEEPREFLECT performs semi-supervised clustering on the identified functions. It groups the RoIs based on similarities and patterns. Annotations from the analyst's regular workflow are used as labels, and the majority label within a cluster is assigned to the associated malware components.</a:t>
            </a:r>
          </a:p>
        </p:txBody>
      </p:sp>
      <p:sp>
        <p:nvSpPr>
          <p:cNvPr name="TextBox 23" id="23"/>
          <p:cNvSpPr txBox="true"/>
          <p:nvPr/>
        </p:nvSpPr>
        <p:spPr>
          <a:xfrm rot="0">
            <a:off x="5603550" y="2096846"/>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Unsupervised RoI Detection</a:t>
            </a:r>
          </a:p>
        </p:txBody>
      </p:sp>
      <p:sp>
        <p:nvSpPr>
          <p:cNvPr name="TextBox 24" id="24"/>
          <p:cNvSpPr txBox="true"/>
          <p:nvPr/>
        </p:nvSpPr>
        <p:spPr>
          <a:xfrm rot="0">
            <a:off x="5603550" y="2625330"/>
            <a:ext cx="5756453" cy="990222"/>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DEEPREFLECT uses an unsupervised autoencoder to detect Regions of Interest (RoIs) within a malware binary. These RoIs are likely to contain malicious functionalities, and the autoencoder identifies abnormal regions in the code that deviate from typical benign functionalities.</a:t>
            </a:r>
          </a:p>
        </p:txBody>
      </p:sp>
      <p:sp>
        <p:nvSpPr>
          <p:cNvPr name="TextBox 25" id="25"/>
          <p:cNvSpPr txBox="true"/>
          <p:nvPr/>
        </p:nvSpPr>
        <p:spPr>
          <a:xfrm rot="0">
            <a:off x="5603550" y="5067700"/>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Localization of Malicious Components</a:t>
            </a:r>
          </a:p>
        </p:txBody>
      </p:sp>
      <p:sp>
        <p:nvSpPr>
          <p:cNvPr name="TextBox 26" id="26"/>
          <p:cNvSpPr txBox="true"/>
          <p:nvPr/>
        </p:nvSpPr>
        <p:spPr>
          <a:xfrm rot="0">
            <a:off x="5603550" y="5596184"/>
            <a:ext cx="8554447"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The unsupervised autoencoder provides immediate utility to malware analysts by highlighting the most relevant functions through ranking based on their reconstruction error. It filters out less critical functions, narrowing down the analyst's search space and directing attention to potentially malicious regions.</a:t>
            </a:r>
          </a:p>
        </p:txBody>
      </p:sp>
      <p:sp>
        <p:nvSpPr>
          <p:cNvPr name="TextBox 27" id="27"/>
          <p:cNvSpPr txBox="true"/>
          <p:nvPr/>
        </p:nvSpPr>
        <p:spPr>
          <a:xfrm rot="0">
            <a:off x="5603550" y="6677322"/>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Focus on Malicious Behavior</a:t>
            </a:r>
          </a:p>
        </p:txBody>
      </p:sp>
      <p:sp>
        <p:nvSpPr>
          <p:cNvPr name="TextBox 28" id="28"/>
          <p:cNvSpPr txBox="true"/>
          <p:nvPr/>
        </p:nvSpPr>
        <p:spPr>
          <a:xfrm rot="0">
            <a:off x="5603550" y="7205806"/>
            <a:ext cx="8554447"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DEEPREFLECT's RoI detection and annotation steps enable analysts to quickly locate and understand the malicious behaviors within the malware binary. This automated process reduces the need for manual reverse engineering, making the analyst's workflow more efficient.</a:t>
            </a:r>
          </a:p>
        </p:txBody>
      </p:sp>
      <p:sp>
        <p:nvSpPr>
          <p:cNvPr name="TextBox 29" id="29"/>
          <p:cNvSpPr txBox="true"/>
          <p:nvPr/>
        </p:nvSpPr>
        <p:spPr>
          <a:xfrm rot="0">
            <a:off x="5603550" y="7929466"/>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Insights into Malware Families</a:t>
            </a:r>
          </a:p>
        </p:txBody>
      </p:sp>
      <p:sp>
        <p:nvSpPr>
          <p:cNvPr name="TextBox 30" id="30"/>
          <p:cNvSpPr txBox="true"/>
          <p:nvPr/>
        </p:nvSpPr>
        <p:spPr>
          <a:xfrm rot="0">
            <a:off x="5603550" y="8457950"/>
            <a:ext cx="8913164"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By analyzing and clustering functions with similar behaviors, DEEPREFLECT can provide insights into relationships and trends between different malware families. It helps analysts gain a deeper understanding of the behavior of various malware samples, including variants that might look visually different but share similar malicious logic.</a:t>
            </a:r>
          </a:p>
        </p:txBody>
      </p:sp>
      <p:sp>
        <p:nvSpPr>
          <p:cNvPr name="TextBox 31" id="31"/>
          <p:cNvSpPr txBox="true"/>
          <p:nvPr/>
        </p:nvSpPr>
        <p:spPr>
          <a:xfrm rot="0">
            <a:off x="4677959" y="2501038"/>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1.</a:t>
            </a:r>
          </a:p>
        </p:txBody>
      </p:sp>
      <p:sp>
        <p:nvSpPr>
          <p:cNvPr name="TextBox 32" id="32"/>
          <p:cNvSpPr txBox="true"/>
          <p:nvPr/>
        </p:nvSpPr>
        <p:spPr>
          <a:xfrm rot="0">
            <a:off x="4677959" y="3986465"/>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2.</a:t>
            </a:r>
          </a:p>
        </p:txBody>
      </p:sp>
      <p:sp>
        <p:nvSpPr>
          <p:cNvPr name="TextBox 33" id="33"/>
          <p:cNvSpPr txBox="true"/>
          <p:nvPr/>
        </p:nvSpPr>
        <p:spPr>
          <a:xfrm rot="0">
            <a:off x="4677959" y="5471892"/>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3.</a:t>
            </a:r>
          </a:p>
        </p:txBody>
      </p:sp>
      <p:sp>
        <p:nvSpPr>
          <p:cNvPr name="TextBox 34" id="34"/>
          <p:cNvSpPr txBox="true"/>
          <p:nvPr/>
        </p:nvSpPr>
        <p:spPr>
          <a:xfrm rot="0">
            <a:off x="4677959" y="6957319"/>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4.</a:t>
            </a:r>
          </a:p>
        </p:txBody>
      </p:sp>
      <p:sp>
        <p:nvSpPr>
          <p:cNvPr name="TextBox 35" id="35"/>
          <p:cNvSpPr txBox="true"/>
          <p:nvPr/>
        </p:nvSpPr>
        <p:spPr>
          <a:xfrm rot="0">
            <a:off x="4677959" y="8318551"/>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5.</a:t>
            </a:r>
          </a:p>
        </p:txBody>
      </p:sp>
      <p:sp>
        <p:nvSpPr>
          <p:cNvPr name="Freeform 36" id="36"/>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3457003" y="0"/>
            <a:ext cx="4886230" cy="10179645"/>
          </a:xfrm>
          <a:custGeom>
            <a:avLst/>
            <a:gdLst/>
            <a:ahLst/>
            <a:cxnLst/>
            <a:rect r="r" b="b" t="t" l="l"/>
            <a:pathLst>
              <a:path h="10179645" w="4886230">
                <a:moveTo>
                  <a:pt x="0" y="0"/>
                </a:moveTo>
                <a:lnTo>
                  <a:pt x="4886230" y="0"/>
                </a:lnTo>
                <a:lnTo>
                  <a:pt x="4886230" y="10179645"/>
                </a:lnTo>
                <a:lnTo>
                  <a:pt x="0" y="1017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5792326" y="2135785"/>
            <a:ext cx="12324256" cy="9751567"/>
          </a:xfrm>
          <a:custGeom>
            <a:avLst/>
            <a:gdLst/>
            <a:ahLst/>
            <a:cxnLst/>
            <a:rect r="r" b="b" t="t" l="l"/>
            <a:pathLst>
              <a:path h="9751567" w="12324256">
                <a:moveTo>
                  <a:pt x="0" y="0"/>
                </a:moveTo>
                <a:lnTo>
                  <a:pt x="12324256" y="0"/>
                </a:lnTo>
                <a:lnTo>
                  <a:pt x="12324256" y="9751568"/>
                </a:lnTo>
                <a:lnTo>
                  <a:pt x="0" y="9751568"/>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4141992" y="-1225716"/>
            <a:ext cx="9060993" cy="7169511"/>
          </a:xfrm>
          <a:custGeom>
            <a:avLst/>
            <a:gdLst/>
            <a:ahLst/>
            <a:cxnLst/>
            <a:rect r="r" b="b" t="t" l="l"/>
            <a:pathLst>
              <a:path h="7169511" w="9060993">
                <a:moveTo>
                  <a:pt x="0" y="0"/>
                </a:moveTo>
                <a:lnTo>
                  <a:pt x="9060993" y="0"/>
                </a:lnTo>
                <a:lnTo>
                  <a:pt x="9060993" y="7169511"/>
                </a:lnTo>
                <a:lnTo>
                  <a:pt x="0" y="7169511"/>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0800000">
            <a:off x="5712653" y="1371469"/>
            <a:ext cx="850328" cy="701436"/>
            <a:chOff x="0" y="0"/>
            <a:chExt cx="544464" cy="449129"/>
          </a:xfrm>
        </p:grpSpPr>
        <p:sp>
          <p:nvSpPr>
            <p:cNvPr name="Freeform 6" id="6"/>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B1AEF2"/>
            </a:solidFill>
          </p:spPr>
        </p:sp>
        <p:sp>
          <p:nvSpPr>
            <p:cNvPr name="TextBox 7" id="7"/>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10800000">
            <a:off x="5712653" y="2851127"/>
            <a:ext cx="850328" cy="701436"/>
            <a:chOff x="0" y="0"/>
            <a:chExt cx="544464" cy="449129"/>
          </a:xfrm>
        </p:grpSpPr>
        <p:sp>
          <p:nvSpPr>
            <p:cNvPr name="Freeform 9" id="9"/>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BED9DE"/>
            </a:solidFill>
          </p:spPr>
        </p:sp>
        <p:sp>
          <p:nvSpPr>
            <p:cNvPr name="TextBox 10" id="10"/>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10800000">
            <a:off x="5712653" y="4342323"/>
            <a:ext cx="850328" cy="701436"/>
            <a:chOff x="0" y="0"/>
            <a:chExt cx="544464" cy="449129"/>
          </a:xfrm>
        </p:grpSpPr>
        <p:sp>
          <p:nvSpPr>
            <p:cNvPr name="Freeform 12" id="12"/>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9DBF8E"/>
            </a:solidFill>
          </p:spPr>
        </p:sp>
        <p:sp>
          <p:nvSpPr>
            <p:cNvPr name="TextBox 13" id="13"/>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10800000">
            <a:off x="5712653" y="5833519"/>
            <a:ext cx="850328" cy="701436"/>
            <a:chOff x="0" y="0"/>
            <a:chExt cx="544464" cy="449129"/>
          </a:xfrm>
        </p:grpSpPr>
        <p:sp>
          <p:nvSpPr>
            <p:cNvPr name="Freeform 15" id="15"/>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F29C50"/>
            </a:solidFill>
          </p:spPr>
        </p:sp>
        <p:sp>
          <p:nvSpPr>
            <p:cNvPr name="TextBox 16" id="16"/>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10800000">
            <a:off x="5712653" y="7188982"/>
            <a:ext cx="850328" cy="701436"/>
            <a:chOff x="0" y="0"/>
            <a:chExt cx="544464" cy="449129"/>
          </a:xfrm>
        </p:grpSpPr>
        <p:sp>
          <p:nvSpPr>
            <p:cNvPr name="Freeform 18" id="18"/>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D9704A"/>
            </a:solidFill>
          </p:spPr>
        </p:sp>
        <p:sp>
          <p:nvSpPr>
            <p:cNvPr name="TextBox 19" id="19"/>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sp>
        <p:nvSpPr>
          <p:cNvPr name="Freeform 20" id="20"/>
          <p:cNvSpPr/>
          <p:nvPr/>
        </p:nvSpPr>
        <p:spPr>
          <a:xfrm flipH="false" flipV="false" rot="0">
            <a:off x="3607958" y="3455649"/>
            <a:ext cx="607364" cy="607364"/>
          </a:xfrm>
          <a:custGeom>
            <a:avLst/>
            <a:gdLst/>
            <a:ahLst/>
            <a:cxnLst/>
            <a:rect r="r" b="b" t="t" l="l"/>
            <a:pathLst>
              <a:path h="607364" w="607364">
                <a:moveTo>
                  <a:pt x="0" y="0"/>
                </a:moveTo>
                <a:lnTo>
                  <a:pt x="607363" y="0"/>
                </a:lnTo>
                <a:lnTo>
                  <a:pt x="607363" y="607364"/>
                </a:lnTo>
                <a:lnTo>
                  <a:pt x="0" y="607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028700" y="155616"/>
            <a:ext cx="15469630" cy="712470"/>
          </a:xfrm>
          <a:prstGeom prst="rect">
            <a:avLst/>
          </a:prstGeom>
        </p:spPr>
        <p:txBody>
          <a:bodyPr anchor="t" rtlCol="false" tIns="0" lIns="0" bIns="0" rIns="0">
            <a:spAutoFit/>
          </a:bodyPr>
          <a:lstStyle/>
          <a:p>
            <a:pPr algn="ctr">
              <a:lnSpc>
                <a:spcPts val="5880"/>
              </a:lnSpc>
            </a:pPr>
            <a:r>
              <a:rPr lang="en-US" sz="4200">
                <a:solidFill>
                  <a:srgbClr val="182A39"/>
                </a:solidFill>
                <a:latin typeface="Barlow Bold"/>
              </a:rPr>
              <a:t>OUR APPROACH</a:t>
            </a:r>
          </a:p>
        </p:txBody>
      </p:sp>
      <p:sp>
        <p:nvSpPr>
          <p:cNvPr name="TextBox 22" id="22"/>
          <p:cNvSpPr txBox="true"/>
          <p:nvPr/>
        </p:nvSpPr>
        <p:spPr>
          <a:xfrm rot="0">
            <a:off x="6823188" y="2677769"/>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Adjacency Graphs</a:t>
            </a:r>
          </a:p>
        </p:txBody>
      </p:sp>
      <p:sp>
        <p:nvSpPr>
          <p:cNvPr name="TextBox 23" id="23"/>
          <p:cNvSpPr txBox="true"/>
          <p:nvPr/>
        </p:nvSpPr>
        <p:spPr>
          <a:xfrm rot="0">
            <a:off x="6823188" y="3206252"/>
            <a:ext cx="4991190" cy="493274"/>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The CFGs are converted into adjacency matrices to create graph structures.</a:t>
            </a:r>
          </a:p>
        </p:txBody>
      </p:sp>
      <p:sp>
        <p:nvSpPr>
          <p:cNvPr name="TextBox 24" id="24"/>
          <p:cNvSpPr txBox="true"/>
          <p:nvPr/>
        </p:nvSpPr>
        <p:spPr>
          <a:xfrm rot="0">
            <a:off x="6823188" y="1068146"/>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CFGs form ASM</a:t>
            </a:r>
          </a:p>
        </p:txBody>
      </p:sp>
      <p:sp>
        <p:nvSpPr>
          <p:cNvPr name="TextBox 25" id="25"/>
          <p:cNvSpPr txBox="true"/>
          <p:nvPr/>
        </p:nvSpPr>
        <p:spPr>
          <a:xfrm rot="0">
            <a:off x="6823188" y="1596630"/>
            <a:ext cx="4991190" cy="990222"/>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Our technique utilizes Control Flow Graphs (CFGs) as the input representation for malware samples , with IDA Pro and different other tools including Radare, Ghidra ,PEFile Library, Keystone and Capstone as a disassembling tool.</a:t>
            </a:r>
          </a:p>
        </p:txBody>
      </p:sp>
      <p:sp>
        <p:nvSpPr>
          <p:cNvPr name="TextBox 26" id="26"/>
          <p:cNvSpPr txBox="true"/>
          <p:nvPr/>
        </p:nvSpPr>
        <p:spPr>
          <a:xfrm rot="0">
            <a:off x="6823188" y="4039000"/>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GNN Application</a:t>
            </a:r>
          </a:p>
        </p:txBody>
      </p:sp>
      <p:sp>
        <p:nvSpPr>
          <p:cNvPr name="TextBox 27" id="27"/>
          <p:cNvSpPr txBox="true"/>
          <p:nvPr/>
        </p:nvSpPr>
        <p:spPr>
          <a:xfrm rot="0">
            <a:off x="6823188" y="4567484"/>
            <a:ext cx="4991190" cy="493274"/>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Graph Neural Networks (GNNs) are applied to the adjacency matrices to learn meaningful representations of the CFGs.</a:t>
            </a:r>
          </a:p>
        </p:txBody>
      </p:sp>
      <p:sp>
        <p:nvSpPr>
          <p:cNvPr name="TextBox 28" id="28"/>
          <p:cNvSpPr txBox="true"/>
          <p:nvPr/>
        </p:nvSpPr>
        <p:spPr>
          <a:xfrm rot="0">
            <a:off x="6823188" y="5648622"/>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Training </a:t>
            </a:r>
          </a:p>
        </p:txBody>
      </p:sp>
      <p:sp>
        <p:nvSpPr>
          <p:cNvPr name="TextBox 29" id="29"/>
          <p:cNvSpPr txBox="true"/>
          <p:nvPr/>
        </p:nvSpPr>
        <p:spPr>
          <a:xfrm rot="0">
            <a:off x="6823188" y="6177106"/>
            <a:ext cx="4991190"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The GNN model is trained using a combination of graph convolution, feature aggregation, non-linear activation, and classification layers.</a:t>
            </a:r>
          </a:p>
        </p:txBody>
      </p:sp>
      <p:sp>
        <p:nvSpPr>
          <p:cNvPr name="TextBox 30" id="30"/>
          <p:cNvSpPr txBox="true"/>
          <p:nvPr/>
        </p:nvSpPr>
        <p:spPr>
          <a:xfrm rot="0">
            <a:off x="6823188" y="6900766"/>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Optimization</a:t>
            </a:r>
          </a:p>
        </p:txBody>
      </p:sp>
      <p:sp>
        <p:nvSpPr>
          <p:cNvPr name="TextBox 31" id="31"/>
          <p:cNvSpPr txBox="true"/>
          <p:nvPr/>
        </p:nvSpPr>
        <p:spPr>
          <a:xfrm rot="0">
            <a:off x="6823188" y="7429250"/>
            <a:ext cx="4991190"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The model is optimized using backpropagation and gradient descent techniques to minimize the loss and improve classification accuracy.</a:t>
            </a:r>
          </a:p>
        </p:txBody>
      </p:sp>
      <p:sp>
        <p:nvSpPr>
          <p:cNvPr name="TextBox 32" id="32"/>
          <p:cNvSpPr txBox="true"/>
          <p:nvPr/>
        </p:nvSpPr>
        <p:spPr>
          <a:xfrm rot="0">
            <a:off x="5897598" y="1472338"/>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1.</a:t>
            </a:r>
          </a:p>
        </p:txBody>
      </p:sp>
      <p:sp>
        <p:nvSpPr>
          <p:cNvPr name="TextBox 33" id="33"/>
          <p:cNvSpPr txBox="true"/>
          <p:nvPr/>
        </p:nvSpPr>
        <p:spPr>
          <a:xfrm rot="0">
            <a:off x="5897598" y="2957765"/>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2.</a:t>
            </a:r>
          </a:p>
        </p:txBody>
      </p:sp>
      <p:sp>
        <p:nvSpPr>
          <p:cNvPr name="TextBox 34" id="34"/>
          <p:cNvSpPr txBox="true"/>
          <p:nvPr/>
        </p:nvSpPr>
        <p:spPr>
          <a:xfrm rot="0">
            <a:off x="5897598" y="4443192"/>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3.</a:t>
            </a:r>
          </a:p>
        </p:txBody>
      </p:sp>
      <p:sp>
        <p:nvSpPr>
          <p:cNvPr name="TextBox 35" id="35"/>
          <p:cNvSpPr txBox="true"/>
          <p:nvPr/>
        </p:nvSpPr>
        <p:spPr>
          <a:xfrm rot="0">
            <a:off x="5897598" y="5928619"/>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4.</a:t>
            </a:r>
          </a:p>
        </p:txBody>
      </p:sp>
      <p:sp>
        <p:nvSpPr>
          <p:cNvPr name="TextBox 36" id="36"/>
          <p:cNvSpPr txBox="true"/>
          <p:nvPr/>
        </p:nvSpPr>
        <p:spPr>
          <a:xfrm rot="0">
            <a:off x="5897598" y="7289851"/>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5.</a:t>
            </a:r>
          </a:p>
        </p:txBody>
      </p:sp>
      <p:sp>
        <p:nvSpPr>
          <p:cNvPr name="Freeform 37" id="37"/>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9" id="39"/>
          <p:cNvGrpSpPr/>
          <p:nvPr/>
        </p:nvGrpSpPr>
        <p:grpSpPr>
          <a:xfrm rot="-10800000">
            <a:off x="5712653" y="8687814"/>
            <a:ext cx="850328" cy="701436"/>
            <a:chOff x="0" y="0"/>
            <a:chExt cx="544464" cy="449129"/>
          </a:xfrm>
        </p:grpSpPr>
        <p:sp>
          <p:nvSpPr>
            <p:cNvPr name="Freeform 40" id="40"/>
            <p:cNvSpPr/>
            <p:nvPr/>
          </p:nvSpPr>
          <p:spPr>
            <a:xfrm flipH="false" flipV="false" rot="0">
              <a:off x="0" y="0"/>
              <a:ext cx="544464" cy="449129"/>
            </a:xfrm>
            <a:custGeom>
              <a:avLst/>
              <a:gdLst/>
              <a:ahLst/>
              <a:cxnLst/>
              <a:rect r="r" b="b" t="t" l="l"/>
              <a:pathLst>
                <a:path h="449129" w="544464">
                  <a:moveTo>
                    <a:pt x="408348" y="0"/>
                  </a:moveTo>
                  <a:lnTo>
                    <a:pt x="0" y="0"/>
                  </a:lnTo>
                  <a:lnTo>
                    <a:pt x="0" y="449129"/>
                  </a:lnTo>
                  <a:lnTo>
                    <a:pt x="408348" y="449129"/>
                  </a:lnTo>
                  <a:lnTo>
                    <a:pt x="544464" y="224564"/>
                  </a:lnTo>
                  <a:lnTo>
                    <a:pt x="408348" y="0"/>
                  </a:lnTo>
                </a:path>
              </a:pathLst>
            </a:custGeom>
            <a:solidFill>
              <a:srgbClr val="00D4E1"/>
            </a:solidFill>
          </p:spPr>
        </p:sp>
        <p:sp>
          <p:nvSpPr>
            <p:cNvPr name="TextBox 41" id="41"/>
            <p:cNvSpPr txBox="true"/>
            <p:nvPr/>
          </p:nvSpPr>
          <p:spPr>
            <a:xfrm>
              <a:off x="0" y="-47625"/>
              <a:ext cx="698500" cy="454025"/>
            </a:xfrm>
            <a:prstGeom prst="rect">
              <a:avLst/>
            </a:prstGeom>
          </p:spPr>
          <p:txBody>
            <a:bodyPr anchor="ctr" rtlCol="false" tIns="50800" lIns="50800" bIns="50800" rIns="50800"/>
            <a:lstStyle/>
            <a:p>
              <a:pPr algn="ctr">
                <a:lnSpc>
                  <a:spcPts val="3079"/>
                </a:lnSpc>
              </a:pPr>
            </a:p>
          </p:txBody>
        </p:sp>
      </p:grpSp>
      <p:sp>
        <p:nvSpPr>
          <p:cNvPr name="TextBox 42" id="42"/>
          <p:cNvSpPr txBox="true"/>
          <p:nvPr/>
        </p:nvSpPr>
        <p:spPr>
          <a:xfrm rot="0">
            <a:off x="6823188" y="8399598"/>
            <a:ext cx="4991190" cy="319703"/>
          </a:xfrm>
          <a:prstGeom prst="rect">
            <a:avLst/>
          </a:prstGeom>
        </p:spPr>
        <p:txBody>
          <a:bodyPr anchor="t" rtlCol="false" tIns="0" lIns="0" bIns="0" rIns="0">
            <a:spAutoFit/>
          </a:bodyPr>
          <a:lstStyle/>
          <a:p>
            <a:pPr marL="0" indent="0" lvl="1">
              <a:lnSpc>
                <a:spcPts val="2591"/>
              </a:lnSpc>
              <a:spcBef>
                <a:spcPct val="0"/>
              </a:spcBef>
            </a:pPr>
            <a:r>
              <a:rPr lang="en-US" sz="1851">
                <a:solidFill>
                  <a:srgbClr val="182A39"/>
                </a:solidFill>
                <a:latin typeface="Barlow Semi-Bold"/>
              </a:rPr>
              <a:t>GNN Explainer(XAI Part)</a:t>
            </a:r>
          </a:p>
        </p:txBody>
      </p:sp>
      <p:sp>
        <p:nvSpPr>
          <p:cNvPr name="TextBox 43" id="43"/>
          <p:cNvSpPr txBox="true"/>
          <p:nvPr/>
        </p:nvSpPr>
        <p:spPr>
          <a:xfrm rot="0">
            <a:off x="6823188" y="8928082"/>
            <a:ext cx="4991190" cy="741748"/>
          </a:xfrm>
          <a:prstGeom prst="rect">
            <a:avLst/>
          </a:prstGeom>
        </p:spPr>
        <p:txBody>
          <a:bodyPr anchor="t" rtlCol="false" tIns="0" lIns="0" bIns="0" rIns="0">
            <a:spAutoFit/>
          </a:bodyPr>
          <a:lstStyle/>
          <a:p>
            <a:pPr algn="just" marL="0" indent="0" lvl="0">
              <a:lnSpc>
                <a:spcPts val="2019"/>
              </a:lnSpc>
              <a:spcBef>
                <a:spcPct val="0"/>
              </a:spcBef>
            </a:pPr>
            <a:r>
              <a:rPr lang="en-US" sz="1346" spc="70">
                <a:solidFill>
                  <a:srgbClr val="0D0D0D"/>
                </a:solidFill>
                <a:latin typeface="Barlow SemiCondensed"/>
              </a:rPr>
              <a:t>Their approach provides interpretable representations of the CFGs, aiding in understanding the decision-making process and identifying important features.</a:t>
            </a:r>
          </a:p>
        </p:txBody>
      </p:sp>
      <p:sp>
        <p:nvSpPr>
          <p:cNvPr name="TextBox 44" id="44"/>
          <p:cNvSpPr txBox="true"/>
          <p:nvPr/>
        </p:nvSpPr>
        <p:spPr>
          <a:xfrm rot="0">
            <a:off x="5897598" y="8788683"/>
            <a:ext cx="480437" cy="376785"/>
          </a:xfrm>
          <a:prstGeom prst="rect">
            <a:avLst/>
          </a:prstGeom>
        </p:spPr>
        <p:txBody>
          <a:bodyPr anchor="t" rtlCol="false" tIns="0" lIns="0" bIns="0" rIns="0">
            <a:spAutoFit/>
          </a:bodyPr>
          <a:lstStyle/>
          <a:p>
            <a:pPr algn="ctr">
              <a:lnSpc>
                <a:spcPts val="3063"/>
              </a:lnSpc>
            </a:pPr>
            <a:r>
              <a:rPr lang="en-US" sz="2187">
                <a:solidFill>
                  <a:srgbClr val="FFFFFF"/>
                </a:solidFill>
                <a:latin typeface="Barlow Bold"/>
              </a:rPr>
              <a:t>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39356"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9289" y="9619594"/>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811854" y="3231215"/>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689113" y="6204630"/>
            <a:ext cx="757745" cy="757745"/>
          </a:xfrm>
          <a:custGeom>
            <a:avLst/>
            <a:gdLst/>
            <a:ahLst/>
            <a:cxnLst/>
            <a:rect r="r" b="b" t="t" l="l"/>
            <a:pathLst>
              <a:path h="757745" w="757745">
                <a:moveTo>
                  <a:pt x="0" y="0"/>
                </a:moveTo>
                <a:lnTo>
                  <a:pt x="757745" y="0"/>
                </a:lnTo>
                <a:lnTo>
                  <a:pt x="757745" y="757745"/>
                </a:lnTo>
                <a:lnTo>
                  <a:pt x="0" y="757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390306" y="4745679"/>
            <a:ext cx="757745" cy="595777"/>
          </a:xfrm>
          <a:custGeom>
            <a:avLst/>
            <a:gdLst/>
            <a:ahLst/>
            <a:cxnLst/>
            <a:rect r="r" b="b" t="t" l="l"/>
            <a:pathLst>
              <a:path h="595777" w="757745">
                <a:moveTo>
                  <a:pt x="0" y="0"/>
                </a:moveTo>
                <a:lnTo>
                  <a:pt x="757745" y="0"/>
                </a:lnTo>
                <a:lnTo>
                  <a:pt x="757745" y="595778"/>
                </a:lnTo>
                <a:lnTo>
                  <a:pt x="0" y="5957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8931035" y="3574931"/>
            <a:ext cx="757745" cy="757745"/>
          </a:xfrm>
          <a:custGeom>
            <a:avLst/>
            <a:gdLst/>
            <a:ahLst/>
            <a:cxnLst/>
            <a:rect r="r" b="b" t="t" l="l"/>
            <a:pathLst>
              <a:path h="757745" w="757745">
                <a:moveTo>
                  <a:pt x="0" y="0"/>
                </a:moveTo>
                <a:lnTo>
                  <a:pt x="757745" y="0"/>
                </a:lnTo>
                <a:lnTo>
                  <a:pt x="757745" y="757746"/>
                </a:lnTo>
                <a:lnTo>
                  <a:pt x="0" y="7577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2129706" y="4533708"/>
            <a:ext cx="13497924" cy="5085887"/>
          </a:xfrm>
          <a:custGeom>
            <a:avLst/>
            <a:gdLst/>
            <a:ahLst/>
            <a:cxnLst/>
            <a:rect r="r" b="b" t="t" l="l"/>
            <a:pathLst>
              <a:path h="5085887" w="13497924">
                <a:moveTo>
                  <a:pt x="0" y="0"/>
                </a:moveTo>
                <a:lnTo>
                  <a:pt x="13497924" y="0"/>
                </a:lnTo>
                <a:lnTo>
                  <a:pt x="13497924" y="5085886"/>
                </a:lnTo>
                <a:lnTo>
                  <a:pt x="0" y="5085886"/>
                </a:lnTo>
                <a:lnTo>
                  <a:pt x="0" y="0"/>
                </a:lnTo>
                <a:close/>
              </a:path>
            </a:pathLst>
          </a:custGeom>
          <a:blipFill>
            <a:blip r:embed="rId12"/>
            <a:stretch>
              <a:fillRect l="-2467" t="-7449" r="-5140" b="0"/>
            </a:stretch>
          </a:blipFill>
        </p:spPr>
      </p:sp>
      <p:sp>
        <p:nvSpPr>
          <p:cNvPr name="TextBox 15" id="15"/>
          <p:cNvSpPr txBox="true"/>
          <p:nvPr/>
        </p:nvSpPr>
        <p:spPr>
          <a:xfrm rot="0">
            <a:off x="1473631" y="1042124"/>
            <a:ext cx="15275934" cy="597040"/>
          </a:xfrm>
          <a:prstGeom prst="rect">
            <a:avLst/>
          </a:prstGeom>
        </p:spPr>
        <p:txBody>
          <a:bodyPr anchor="t" rtlCol="false" tIns="0" lIns="0" bIns="0" rIns="0">
            <a:spAutoFit/>
          </a:bodyPr>
          <a:lstStyle/>
          <a:p>
            <a:pPr algn="ctr">
              <a:lnSpc>
                <a:spcPts val="4813"/>
              </a:lnSpc>
            </a:pPr>
            <a:r>
              <a:rPr lang="en-US" sz="3438" spc="144">
                <a:solidFill>
                  <a:srgbClr val="0D0D0D"/>
                </a:solidFill>
                <a:latin typeface="Barlow Bold"/>
              </a:rPr>
              <a:t>INSTRUCTION AND FUNCTION LEVEL ACCURACY WITH DIFFERENT TOOLS </a:t>
            </a:r>
          </a:p>
        </p:txBody>
      </p:sp>
      <p:sp>
        <p:nvSpPr>
          <p:cNvPr name="TextBox 16" id="16"/>
          <p:cNvSpPr txBox="true"/>
          <p:nvPr/>
        </p:nvSpPr>
        <p:spPr>
          <a:xfrm rot="0">
            <a:off x="1957489" y="2305801"/>
            <a:ext cx="6128660"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Barlow Semi-Bold"/>
              </a:rPr>
              <a:t>Instruction-Level Accuracy in CFG Creation:</a:t>
            </a:r>
          </a:p>
        </p:txBody>
      </p:sp>
      <p:sp>
        <p:nvSpPr>
          <p:cNvPr name="TextBox 17" id="17"/>
          <p:cNvSpPr txBox="true"/>
          <p:nvPr/>
        </p:nvSpPr>
        <p:spPr>
          <a:xfrm rot="0">
            <a:off x="1957489" y="2640446"/>
            <a:ext cx="5865600" cy="1758315"/>
          </a:xfrm>
          <a:prstGeom prst="rect">
            <a:avLst/>
          </a:prstGeom>
        </p:spPr>
        <p:txBody>
          <a:bodyPr anchor="t" rtlCol="false" tIns="0" lIns="0" bIns="0" rIns="0">
            <a:spAutoFit/>
          </a:bodyPr>
          <a:lstStyle/>
          <a:p>
            <a:pPr>
              <a:lnSpc>
                <a:spcPts val="2399"/>
              </a:lnSpc>
            </a:pPr>
          </a:p>
          <a:p>
            <a:pPr marL="345439" indent="-172720" lvl="1">
              <a:lnSpc>
                <a:spcPts val="2399"/>
              </a:lnSpc>
              <a:buFont typeface="Arial"/>
              <a:buChar char="•"/>
            </a:pPr>
            <a:r>
              <a:rPr lang="en-US" sz="1599" spc="83">
                <a:solidFill>
                  <a:srgbClr val="737373"/>
                </a:solidFill>
                <a:latin typeface="Barlow SemiCondensed"/>
              </a:rPr>
              <a:t>Instruction-level accuracy refers to the ability to disassemble machine code and represent CFGs with correct instructions.</a:t>
            </a:r>
          </a:p>
          <a:p>
            <a:pPr marL="345439" indent="-172720" lvl="1">
              <a:lnSpc>
                <a:spcPts val="2399"/>
              </a:lnSpc>
              <a:buFont typeface="Arial"/>
              <a:buChar char="•"/>
            </a:pPr>
            <a:r>
              <a:rPr lang="en-US" sz="1599" spc="83">
                <a:solidFill>
                  <a:srgbClr val="737373"/>
                </a:solidFill>
                <a:latin typeface="Barlow SemiCondensed"/>
              </a:rPr>
              <a:t>IDA Pro and Ghidra are known for their robust disassembly capabilities and achieve high instruction-level accuracy.</a:t>
            </a:r>
          </a:p>
          <a:p>
            <a:pPr marL="0" indent="0" lvl="0">
              <a:lnSpc>
                <a:spcPts val="2399"/>
              </a:lnSpc>
              <a:spcBef>
                <a:spcPct val="0"/>
              </a:spcBef>
            </a:pPr>
          </a:p>
        </p:txBody>
      </p:sp>
      <p:sp>
        <p:nvSpPr>
          <p:cNvPr name="TextBox 18" id="18"/>
          <p:cNvSpPr txBox="true"/>
          <p:nvPr/>
        </p:nvSpPr>
        <p:spPr>
          <a:xfrm rot="0">
            <a:off x="9498971" y="2160922"/>
            <a:ext cx="6128660"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Barlow Semi-Bold"/>
              </a:rPr>
              <a:t>Function-Level Accuracy in CFG Creation:</a:t>
            </a:r>
          </a:p>
        </p:txBody>
      </p:sp>
      <p:sp>
        <p:nvSpPr>
          <p:cNvPr name="TextBox 19" id="19"/>
          <p:cNvSpPr txBox="true"/>
          <p:nvPr/>
        </p:nvSpPr>
        <p:spPr>
          <a:xfrm rot="0">
            <a:off x="9498971" y="2786039"/>
            <a:ext cx="5865600" cy="872490"/>
          </a:xfrm>
          <a:prstGeom prst="rect">
            <a:avLst/>
          </a:prstGeom>
        </p:spPr>
        <p:txBody>
          <a:bodyPr anchor="t" rtlCol="false" tIns="0" lIns="0" bIns="0" rIns="0">
            <a:spAutoFit/>
          </a:bodyPr>
          <a:lstStyle/>
          <a:p>
            <a:pPr marL="345439" indent="-172720" lvl="1">
              <a:lnSpc>
                <a:spcPts val="2399"/>
              </a:lnSpc>
              <a:buFont typeface="Arial"/>
              <a:buChar char="•"/>
            </a:pPr>
            <a:r>
              <a:rPr lang="en-US" sz="1599" spc="83">
                <a:solidFill>
                  <a:srgbClr val="737373"/>
                </a:solidFill>
                <a:latin typeface="Barlow SemiCondensed"/>
              </a:rPr>
              <a:t>Function-level accuracy specifically focuses on how accurately the individual functions in the binary are identified and represented in the CFG.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39356"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9289" y="9619594"/>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811854" y="3231215"/>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950817" y="2741393"/>
            <a:ext cx="11757220" cy="6155613"/>
          </a:xfrm>
          <a:custGeom>
            <a:avLst/>
            <a:gdLst/>
            <a:ahLst/>
            <a:cxnLst/>
            <a:rect r="r" b="b" t="t" l="l"/>
            <a:pathLst>
              <a:path h="6155613" w="11757220">
                <a:moveTo>
                  <a:pt x="0" y="0"/>
                </a:moveTo>
                <a:lnTo>
                  <a:pt x="11757220" y="0"/>
                </a:lnTo>
                <a:lnTo>
                  <a:pt x="11757220" y="6155613"/>
                </a:lnTo>
                <a:lnTo>
                  <a:pt x="0" y="6155613"/>
                </a:lnTo>
                <a:lnTo>
                  <a:pt x="0" y="0"/>
                </a:lnTo>
                <a:close/>
              </a:path>
            </a:pathLst>
          </a:custGeom>
          <a:blipFill>
            <a:blip r:embed="rId6"/>
            <a:stretch>
              <a:fillRect l="0" t="0" r="0" b="0"/>
            </a:stretch>
          </a:blipFill>
        </p:spPr>
      </p:sp>
      <p:sp>
        <p:nvSpPr>
          <p:cNvPr name="TextBox 12" id="12"/>
          <p:cNvSpPr txBox="true"/>
          <p:nvPr/>
        </p:nvSpPr>
        <p:spPr>
          <a:xfrm rot="0">
            <a:off x="1473631" y="1042124"/>
            <a:ext cx="15275934" cy="597040"/>
          </a:xfrm>
          <a:prstGeom prst="rect">
            <a:avLst/>
          </a:prstGeom>
        </p:spPr>
        <p:txBody>
          <a:bodyPr anchor="t" rtlCol="false" tIns="0" lIns="0" bIns="0" rIns="0">
            <a:spAutoFit/>
          </a:bodyPr>
          <a:lstStyle/>
          <a:p>
            <a:pPr algn="ctr">
              <a:lnSpc>
                <a:spcPts val="4813"/>
              </a:lnSpc>
            </a:pPr>
            <a:r>
              <a:rPr lang="en-US" sz="3438" spc="144">
                <a:solidFill>
                  <a:srgbClr val="0D0D0D"/>
                </a:solidFill>
                <a:latin typeface="Barlow Bold"/>
              </a:rPr>
              <a:t> MALGRAPH AND THIER APPROACH IN PREPROCESSING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3457003" y="0"/>
            <a:ext cx="4886230" cy="10179645"/>
          </a:xfrm>
          <a:custGeom>
            <a:avLst/>
            <a:gdLst/>
            <a:ahLst/>
            <a:cxnLst/>
            <a:rect r="r" b="b" t="t" l="l"/>
            <a:pathLst>
              <a:path h="10179645" w="4886230">
                <a:moveTo>
                  <a:pt x="0" y="0"/>
                </a:moveTo>
                <a:lnTo>
                  <a:pt x="4886230" y="0"/>
                </a:lnTo>
                <a:lnTo>
                  <a:pt x="4886230" y="10179645"/>
                </a:lnTo>
                <a:lnTo>
                  <a:pt x="0" y="1017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7216677" y="98768"/>
            <a:ext cx="12324256" cy="9751567"/>
          </a:xfrm>
          <a:custGeom>
            <a:avLst/>
            <a:gdLst/>
            <a:ahLst/>
            <a:cxnLst/>
            <a:rect r="r" b="b" t="t" l="l"/>
            <a:pathLst>
              <a:path h="9751567" w="12324256">
                <a:moveTo>
                  <a:pt x="0" y="0"/>
                </a:moveTo>
                <a:lnTo>
                  <a:pt x="12324256" y="0"/>
                </a:lnTo>
                <a:lnTo>
                  <a:pt x="12324256"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3901955" y="-2984807"/>
            <a:ext cx="9060993" cy="7169511"/>
          </a:xfrm>
          <a:custGeom>
            <a:avLst/>
            <a:gdLst/>
            <a:ahLst/>
            <a:cxnLst/>
            <a:rect r="r" b="b" t="t" l="l"/>
            <a:pathLst>
              <a:path h="7169511" w="9060993">
                <a:moveTo>
                  <a:pt x="0" y="0"/>
                </a:moveTo>
                <a:lnTo>
                  <a:pt x="9060993" y="0"/>
                </a:lnTo>
                <a:lnTo>
                  <a:pt x="9060993" y="7169511"/>
                </a:lnTo>
                <a:lnTo>
                  <a:pt x="0" y="7169511"/>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38504" y="2331169"/>
            <a:ext cx="8119195" cy="1172290"/>
            <a:chOff x="0" y="0"/>
            <a:chExt cx="2814696" cy="406400"/>
          </a:xfrm>
        </p:grpSpPr>
        <p:sp>
          <p:nvSpPr>
            <p:cNvPr name="Freeform 6" id="6"/>
            <p:cNvSpPr/>
            <p:nvPr/>
          </p:nvSpPr>
          <p:spPr>
            <a:xfrm flipH="false" flipV="false" rot="0">
              <a:off x="0" y="0"/>
              <a:ext cx="2814696" cy="406400"/>
            </a:xfrm>
            <a:custGeom>
              <a:avLst/>
              <a:gdLst/>
              <a:ahLst/>
              <a:cxnLst/>
              <a:rect r="r" b="b" t="t" l="l"/>
              <a:pathLst>
                <a:path h="406400" w="2814696">
                  <a:moveTo>
                    <a:pt x="2611496" y="0"/>
                  </a:moveTo>
                  <a:cubicBezTo>
                    <a:pt x="2723721" y="0"/>
                    <a:pt x="2814696" y="90976"/>
                    <a:pt x="2814696" y="203200"/>
                  </a:cubicBezTo>
                  <a:cubicBezTo>
                    <a:pt x="2814696" y="315424"/>
                    <a:pt x="2723721" y="406400"/>
                    <a:pt x="2611496" y="406400"/>
                  </a:cubicBezTo>
                  <a:lnTo>
                    <a:pt x="203200" y="406400"/>
                  </a:lnTo>
                  <a:cubicBezTo>
                    <a:pt x="90976" y="406400"/>
                    <a:pt x="0" y="315424"/>
                    <a:pt x="0" y="203200"/>
                  </a:cubicBezTo>
                  <a:cubicBezTo>
                    <a:pt x="0" y="90976"/>
                    <a:pt x="90976" y="0"/>
                    <a:pt x="203200" y="0"/>
                  </a:cubicBezTo>
                  <a:lnTo>
                    <a:pt x="2611496" y="0"/>
                  </a:lnTo>
                </a:path>
              </a:pathLst>
            </a:custGeom>
            <a:solidFill>
              <a:srgbClr val="B1AEF2"/>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438504" y="3912258"/>
            <a:ext cx="8119195" cy="1172290"/>
            <a:chOff x="0" y="0"/>
            <a:chExt cx="2814696" cy="406400"/>
          </a:xfrm>
        </p:grpSpPr>
        <p:sp>
          <p:nvSpPr>
            <p:cNvPr name="Freeform 9" id="9"/>
            <p:cNvSpPr/>
            <p:nvPr/>
          </p:nvSpPr>
          <p:spPr>
            <a:xfrm flipH="false" flipV="false" rot="0">
              <a:off x="0" y="0"/>
              <a:ext cx="2814696" cy="406400"/>
            </a:xfrm>
            <a:custGeom>
              <a:avLst/>
              <a:gdLst/>
              <a:ahLst/>
              <a:cxnLst/>
              <a:rect r="r" b="b" t="t" l="l"/>
              <a:pathLst>
                <a:path h="406400" w="2814696">
                  <a:moveTo>
                    <a:pt x="2611496" y="0"/>
                  </a:moveTo>
                  <a:cubicBezTo>
                    <a:pt x="2723721" y="0"/>
                    <a:pt x="2814696" y="90976"/>
                    <a:pt x="2814696" y="203200"/>
                  </a:cubicBezTo>
                  <a:cubicBezTo>
                    <a:pt x="2814696" y="315424"/>
                    <a:pt x="2723721" y="406400"/>
                    <a:pt x="2611496" y="406400"/>
                  </a:cubicBezTo>
                  <a:lnTo>
                    <a:pt x="203200" y="406400"/>
                  </a:lnTo>
                  <a:cubicBezTo>
                    <a:pt x="90976" y="406400"/>
                    <a:pt x="0" y="315424"/>
                    <a:pt x="0" y="203200"/>
                  </a:cubicBezTo>
                  <a:cubicBezTo>
                    <a:pt x="0" y="90976"/>
                    <a:pt x="90976" y="0"/>
                    <a:pt x="203200" y="0"/>
                  </a:cubicBezTo>
                  <a:lnTo>
                    <a:pt x="2611496" y="0"/>
                  </a:lnTo>
                </a:path>
              </a:pathLst>
            </a:custGeom>
            <a:solidFill>
              <a:srgbClr val="BED9DE"/>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sp>
        <p:nvSpPr>
          <p:cNvPr name="AutoShape 11" id="11"/>
          <p:cNvSpPr/>
          <p:nvPr/>
        </p:nvSpPr>
        <p:spPr>
          <a:xfrm rot="0">
            <a:off x="9144000" y="1143984"/>
            <a:ext cx="1780831" cy="0"/>
          </a:xfrm>
          <a:prstGeom prst="line">
            <a:avLst/>
          </a:prstGeom>
          <a:ln cap="flat" w="28575">
            <a:solidFill>
              <a:srgbClr val="3C5679"/>
            </a:solidFill>
            <a:prstDash val="sysDash"/>
            <a:headEnd type="none" len="sm" w="sm"/>
            <a:tailEnd type="oval" len="lg" w="lg"/>
          </a:ln>
        </p:spPr>
      </p:sp>
      <p:sp>
        <p:nvSpPr>
          <p:cNvPr name="AutoShape 12" id="12"/>
          <p:cNvSpPr/>
          <p:nvPr/>
        </p:nvSpPr>
        <p:spPr>
          <a:xfrm rot="0">
            <a:off x="9144000" y="2988961"/>
            <a:ext cx="1780831" cy="0"/>
          </a:xfrm>
          <a:prstGeom prst="line">
            <a:avLst/>
          </a:prstGeom>
          <a:ln cap="flat" w="28575">
            <a:solidFill>
              <a:srgbClr val="3C5679"/>
            </a:solidFill>
            <a:prstDash val="sysDash"/>
            <a:headEnd type="none" len="sm" w="sm"/>
            <a:tailEnd type="oval" len="lg" w="lg"/>
          </a:ln>
        </p:spPr>
      </p:sp>
      <p:sp>
        <p:nvSpPr>
          <p:cNvPr name="AutoShape 13" id="13"/>
          <p:cNvSpPr/>
          <p:nvPr/>
        </p:nvSpPr>
        <p:spPr>
          <a:xfrm>
            <a:off x="6399987" y="2023505"/>
            <a:ext cx="3036488" cy="28575"/>
          </a:xfrm>
          <a:prstGeom prst="line">
            <a:avLst/>
          </a:prstGeom>
          <a:ln cap="flat" w="28575">
            <a:solidFill>
              <a:srgbClr val="3C5679"/>
            </a:solidFill>
            <a:prstDash val="sysDash"/>
            <a:headEnd type="none" len="sm" w="sm"/>
            <a:tailEnd type="none" len="sm" w="sm"/>
          </a:ln>
        </p:spPr>
      </p:sp>
      <p:sp>
        <p:nvSpPr>
          <p:cNvPr name="AutoShape 14" id="14"/>
          <p:cNvSpPr/>
          <p:nvPr/>
        </p:nvSpPr>
        <p:spPr>
          <a:xfrm>
            <a:off x="6472621" y="3736538"/>
            <a:ext cx="2894062" cy="28575"/>
          </a:xfrm>
          <a:prstGeom prst="line">
            <a:avLst/>
          </a:prstGeom>
          <a:ln cap="flat" w="28575">
            <a:solidFill>
              <a:srgbClr val="3C5679"/>
            </a:solidFill>
            <a:prstDash val="sysDash"/>
            <a:headEnd type="none" len="sm" w="sm"/>
            <a:tailEnd type="none" len="sm" w="sm"/>
          </a:ln>
        </p:spPr>
      </p:sp>
      <p:sp>
        <p:nvSpPr>
          <p:cNvPr name="Freeform 15" id="15"/>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480870" y="5333314"/>
            <a:ext cx="9885599" cy="4628372"/>
          </a:xfrm>
          <a:custGeom>
            <a:avLst/>
            <a:gdLst/>
            <a:ahLst/>
            <a:cxnLst/>
            <a:rect r="r" b="b" t="t" l="l"/>
            <a:pathLst>
              <a:path h="4628372" w="9885599">
                <a:moveTo>
                  <a:pt x="0" y="0"/>
                </a:moveTo>
                <a:lnTo>
                  <a:pt x="9885599" y="0"/>
                </a:lnTo>
                <a:lnTo>
                  <a:pt x="9885599" y="4628372"/>
                </a:lnTo>
                <a:lnTo>
                  <a:pt x="0" y="4628372"/>
                </a:lnTo>
                <a:lnTo>
                  <a:pt x="0" y="0"/>
                </a:lnTo>
                <a:close/>
              </a:path>
            </a:pathLst>
          </a:custGeom>
          <a:blipFill>
            <a:blip r:embed="rId8"/>
            <a:stretch>
              <a:fillRect l="0" t="0" r="0" b="0"/>
            </a:stretch>
          </a:blipFill>
        </p:spPr>
      </p:sp>
      <p:sp>
        <p:nvSpPr>
          <p:cNvPr name="TextBox 18" id="18"/>
          <p:cNvSpPr txBox="true"/>
          <p:nvPr/>
        </p:nvSpPr>
        <p:spPr>
          <a:xfrm rot="0">
            <a:off x="252574" y="855792"/>
            <a:ext cx="9781841" cy="519235"/>
          </a:xfrm>
          <a:prstGeom prst="rect">
            <a:avLst/>
          </a:prstGeom>
        </p:spPr>
        <p:txBody>
          <a:bodyPr anchor="t" rtlCol="false" tIns="0" lIns="0" bIns="0" rIns="0">
            <a:spAutoFit/>
          </a:bodyPr>
          <a:lstStyle/>
          <a:p>
            <a:pPr>
              <a:lnSpc>
                <a:spcPts val="4270"/>
              </a:lnSpc>
            </a:pPr>
            <a:r>
              <a:rPr lang="en-US" sz="3050">
                <a:solidFill>
                  <a:srgbClr val="182A39"/>
                </a:solidFill>
                <a:latin typeface="Barlow Bold"/>
              </a:rPr>
              <a:t>INTERFUNCTIONAL AND INTRAFUNCTIONAL CFGS</a:t>
            </a:r>
          </a:p>
        </p:txBody>
      </p:sp>
      <p:sp>
        <p:nvSpPr>
          <p:cNvPr name="TextBox 19" id="19"/>
          <p:cNvSpPr txBox="true"/>
          <p:nvPr/>
        </p:nvSpPr>
        <p:spPr>
          <a:xfrm rot="0">
            <a:off x="1028700" y="2702367"/>
            <a:ext cx="4459979"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Semi-Bold"/>
              </a:rPr>
              <a:t>Interfunctional (FCG)</a:t>
            </a:r>
          </a:p>
        </p:txBody>
      </p:sp>
      <p:sp>
        <p:nvSpPr>
          <p:cNvPr name="TextBox 20" id="20"/>
          <p:cNvSpPr txBox="true"/>
          <p:nvPr/>
        </p:nvSpPr>
        <p:spPr>
          <a:xfrm rot="0">
            <a:off x="1028700" y="4283456"/>
            <a:ext cx="4459979"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Semi-Bold"/>
              </a:rPr>
              <a:t>Intrafunction CFG</a:t>
            </a:r>
          </a:p>
        </p:txBody>
      </p:sp>
      <p:sp>
        <p:nvSpPr>
          <p:cNvPr name="TextBox 21" id="21"/>
          <p:cNvSpPr txBox="true"/>
          <p:nvPr/>
        </p:nvSpPr>
        <p:spPr>
          <a:xfrm rot="0">
            <a:off x="11220106" y="324419"/>
            <a:ext cx="5865600" cy="2053590"/>
          </a:xfrm>
          <a:prstGeom prst="rect">
            <a:avLst/>
          </a:prstGeom>
        </p:spPr>
        <p:txBody>
          <a:bodyPr anchor="t" rtlCol="false" tIns="0" lIns="0" bIns="0" rIns="0">
            <a:spAutoFit/>
          </a:bodyPr>
          <a:lstStyle/>
          <a:p>
            <a:pPr>
              <a:lnSpc>
                <a:spcPts val="2399"/>
              </a:lnSpc>
            </a:pPr>
          </a:p>
          <a:p>
            <a:pPr marL="345439" indent="-172720" lvl="1">
              <a:lnSpc>
                <a:spcPts val="2399"/>
              </a:lnSpc>
              <a:buFont typeface="Arial"/>
              <a:buChar char="•"/>
            </a:pPr>
            <a:r>
              <a:rPr lang="en-US" sz="1599" spc="83">
                <a:solidFill>
                  <a:srgbClr val="737373"/>
                </a:solidFill>
                <a:latin typeface="Barlow SemiCondensed"/>
              </a:rPr>
              <a:t>Intrafunctional FCGs(Function Control Graphs) focus on the flow of control within an individual function or subroutine of a program.</a:t>
            </a:r>
          </a:p>
          <a:p>
            <a:pPr marL="345439" indent="-172720" lvl="1">
              <a:lnSpc>
                <a:spcPts val="2399"/>
              </a:lnSpc>
              <a:buFont typeface="Arial"/>
              <a:buChar char="•"/>
            </a:pPr>
            <a:r>
              <a:rPr lang="en-US" sz="1599" spc="83">
                <a:solidFill>
                  <a:srgbClr val="737373"/>
                </a:solidFill>
                <a:latin typeface="Barlow SemiCondensed"/>
              </a:rPr>
              <a:t>The nodes in an Intrafunctional CFG represent basic blocks within the function, and the edges represent the possible flow of control between these basic blocks.</a:t>
            </a:r>
          </a:p>
        </p:txBody>
      </p:sp>
      <p:sp>
        <p:nvSpPr>
          <p:cNvPr name="TextBox 22" id="22"/>
          <p:cNvSpPr txBox="true"/>
          <p:nvPr/>
        </p:nvSpPr>
        <p:spPr>
          <a:xfrm rot="0">
            <a:off x="11393700" y="2772217"/>
            <a:ext cx="5865600" cy="1758315"/>
          </a:xfrm>
          <a:prstGeom prst="rect">
            <a:avLst/>
          </a:prstGeom>
        </p:spPr>
        <p:txBody>
          <a:bodyPr anchor="t" rtlCol="false" tIns="0" lIns="0" bIns="0" rIns="0">
            <a:spAutoFit/>
          </a:bodyPr>
          <a:lstStyle/>
          <a:p>
            <a:pPr marL="345439" indent="-172720" lvl="1">
              <a:lnSpc>
                <a:spcPts val="2399"/>
              </a:lnSpc>
              <a:buFont typeface="Arial"/>
              <a:buChar char="•"/>
            </a:pPr>
            <a:r>
              <a:rPr lang="en-US" sz="1599" spc="83">
                <a:solidFill>
                  <a:srgbClr val="737373"/>
                </a:solidFill>
                <a:latin typeface="Barlow SemiCondensed"/>
              </a:rPr>
              <a:t>Interfunctional CFGs focus on the flow of control between different functions or subroutines in a program.</a:t>
            </a:r>
          </a:p>
          <a:p>
            <a:pPr marL="345439" indent="-172720" lvl="1">
              <a:lnSpc>
                <a:spcPts val="2399"/>
              </a:lnSpc>
              <a:buFont typeface="Arial"/>
              <a:buChar char="•"/>
            </a:pPr>
            <a:r>
              <a:rPr lang="en-US" sz="1599" spc="83">
                <a:solidFill>
                  <a:srgbClr val="737373"/>
                </a:solidFill>
                <a:latin typeface="Barlow SemiCondensed"/>
              </a:rPr>
              <a:t>The nodes in an Interfunctional CFG represent functions, and the edges represent the calling relationships between functions.</a:t>
            </a:r>
          </a:p>
          <a:p>
            <a:pPr>
              <a:lnSpc>
                <a:spcPts val="23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1130489" y="3007362"/>
            <a:ext cx="1141810" cy="856358"/>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FFFF"/>
            </a:solidFill>
            <a:ln w="19050">
              <a:solidFill>
                <a:srgbClr val="BBA5EF"/>
              </a:solidFill>
            </a:ln>
          </p:spPr>
        </p:sp>
        <p:sp>
          <p:nvSpPr>
            <p:cNvPr name="TextBox 4" id="4"/>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9825603" y="2769977"/>
            <a:ext cx="1774838" cy="1331129"/>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BBA5EF"/>
            </a:solidFill>
          </p:spPr>
        </p:sp>
        <p:sp>
          <p:nvSpPr>
            <p:cNvPr name="TextBox 7" id="7"/>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12615323" y="2648720"/>
            <a:ext cx="3276752" cy="261914"/>
          </a:xfrm>
          <a:prstGeom prst="rect">
            <a:avLst/>
          </a:prstGeom>
        </p:spPr>
        <p:txBody>
          <a:bodyPr anchor="t" rtlCol="false" tIns="0" lIns="0" bIns="0" rIns="0">
            <a:spAutoFit/>
          </a:bodyPr>
          <a:lstStyle/>
          <a:p>
            <a:pPr marL="0" indent="0" lvl="1">
              <a:lnSpc>
                <a:spcPts val="2180"/>
              </a:lnSpc>
              <a:spcBef>
                <a:spcPct val="0"/>
              </a:spcBef>
            </a:pPr>
            <a:r>
              <a:rPr lang="en-US" sz="1557" spc="49">
                <a:solidFill>
                  <a:srgbClr val="3B3B3B"/>
                </a:solidFill>
                <a:latin typeface="Barlow Semi-Bold"/>
              </a:rPr>
              <a:t>Graph Construction</a:t>
            </a:r>
          </a:p>
        </p:txBody>
      </p:sp>
      <p:sp>
        <p:nvSpPr>
          <p:cNvPr name="TextBox 9" id="9"/>
          <p:cNvSpPr txBox="true"/>
          <p:nvPr/>
        </p:nvSpPr>
        <p:spPr>
          <a:xfrm rot="0">
            <a:off x="12462939" y="3197919"/>
            <a:ext cx="4237301" cy="1537299"/>
          </a:xfrm>
          <a:prstGeom prst="rect">
            <a:avLst/>
          </a:prstGeom>
        </p:spPr>
        <p:txBody>
          <a:bodyPr anchor="t" rtlCol="false" tIns="0" lIns="0" bIns="0" rIns="0">
            <a:spAutoFit/>
          </a:bodyPr>
          <a:lstStyle/>
          <a:p>
            <a:pPr marL="225947" indent="-112974" lvl="1">
              <a:lnSpc>
                <a:spcPts val="1569"/>
              </a:lnSpc>
              <a:buFont typeface="Arial"/>
              <a:buChar char="•"/>
            </a:pPr>
            <a:r>
              <a:rPr lang="en-US" sz="1046" spc="54">
                <a:solidFill>
                  <a:srgbClr val="3B3B3B"/>
                </a:solidFill>
                <a:latin typeface="Barlow SemiCondensed"/>
              </a:rPr>
              <a:t>Once the code is extracted, a graph representation of the code is constructed.</a:t>
            </a:r>
          </a:p>
          <a:p>
            <a:pPr marL="225947" indent="-112974" lvl="1">
              <a:lnSpc>
                <a:spcPts val="1569"/>
              </a:lnSpc>
              <a:buFont typeface="Arial"/>
              <a:buChar char="•"/>
            </a:pPr>
            <a:r>
              <a:rPr lang="en-US" sz="1046" spc="54">
                <a:solidFill>
                  <a:srgbClr val="3B3B3B"/>
                </a:solidFill>
                <a:latin typeface="Barlow SemiCondensed"/>
              </a:rPr>
              <a:t>Each node in the graph typically represents a program element, such as an instruction, function, or basic block, while the edges represent the control flow or data flow relationships between these program elements. </a:t>
            </a:r>
          </a:p>
          <a:p>
            <a:pPr marL="225947" indent="-112974" lvl="1">
              <a:lnSpc>
                <a:spcPts val="1569"/>
              </a:lnSpc>
              <a:buFont typeface="Arial"/>
              <a:buChar char="•"/>
            </a:pPr>
            <a:r>
              <a:rPr lang="en-US" sz="1046" spc="54">
                <a:solidFill>
                  <a:srgbClr val="3B3B3B"/>
                </a:solidFill>
                <a:latin typeface="Barlow SemiCondensed"/>
              </a:rPr>
              <a:t>The graph captures the structural and logical relationships within the code.</a:t>
            </a:r>
          </a:p>
        </p:txBody>
      </p:sp>
      <p:sp>
        <p:nvSpPr>
          <p:cNvPr name="TextBox 10" id="10"/>
          <p:cNvSpPr txBox="true"/>
          <p:nvPr/>
        </p:nvSpPr>
        <p:spPr>
          <a:xfrm rot="0">
            <a:off x="11327012" y="3217734"/>
            <a:ext cx="748763" cy="391406"/>
          </a:xfrm>
          <a:prstGeom prst="rect">
            <a:avLst/>
          </a:prstGeom>
        </p:spPr>
        <p:txBody>
          <a:bodyPr anchor="t" rtlCol="false" tIns="0" lIns="0" bIns="0" rIns="0">
            <a:spAutoFit/>
          </a:bodyPr>
          <a:lstStyle/>
          <a:p>
            <a:pPr algn="ctr">
              <a:lnSpc>
                <a:spcPts val="3172"/>
              </a:lnSpc>
            </a:pPr>
            <a:r>
              <a:rPr lang="en-US" sz="2265" spc="95">
                <a:solidFill>
                  <a:srgbClr val="BBA5EF"/>
                </a:solidFill>
                <a:latin typeface="Barlow Bold"/>
              </a:rPr>
              <a:t>02</a:t>
            </a:r>
          </a:p>
        </p:txBody>
      </p:sp>
      <p:grpSp>
        <p:nvGrpSpPr>
          <p:cNvPr name="Group 11" id="11"/>
          <p:cNvGrpSpPr/>
          <p:nvPr/>
        </p:nvGrpSpPr>
        <p:grpSpPr>
          <a:xfrm rot="0">
            <a:off x="11670036" y="1266086"/>
            <a:ext cx="1141810" cy="856358"/>
            <a:chOff x="0" y="0"/>
            <a:chExt cx="812800" cy="609600"/>
          </a:xfrm>
        </p:grpSpPr>
        <p:sp>
          <p:nvSpPr>
            <p:cNvPr name="Freeform 12" id="1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FFFF"/>
            </a:solidFill>
            <a:ln w="19050">
              <a:solidFill>
                <a:srgbClr val="5BE4D7"/>
              </a:solidFill>
            </a:ln>
          </p:spPr>
        </p:sp>
        <p:sp>
          <p:nvSpPr>
            <p:cNvPr name="TextBox 13" id="13"/>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0365151" y="1028700"/>
            <a:ext cx="1774838" cy="1331129"/>
            <a:chOff x="0" y="0"/>
            <a:chExt cx="812800" cy="609600"/>
          </a:xfrm>
        </p:grpSpPr>
        <p:sp>
          <p:nvSpPr>
            <p:cNvPr name="Freeform 15" id="1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5BE4D7"/>
            </a:solidFill>
          </p:spPr>
        </p:sp>
        <p:sp>
          <p:nvSpPr>
            <p:cNvPr name="TextBox 16" id="16"/>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sp>
        <p:nvSpPr>
          <p:cNvPr name="TextBox 17" id="17"/>
          <p:cNvSpPr txBox="true"/>
          <p:nvPr/>
        </p:nvSpPr>
        <p:spPr>
          <a:xfrm rot="0">
            <a:off x="12839987" y="1482916"/>
            <a:ext cx="3276752" cy="261914"/>
          </a:xfrm>
          <a:prstGeom prst="rect">
            <a:avLst/>
          </a:prstGeom>
        </p:spPr>
        <p:txBody>
          <a:bodyPr anchor="t" rtlCol="false" tIns="0" lIns="0" bIns="0" rIns="0">
            <a:spAutoFit/>
          </a:bodyPr>
          <a:lstStyle/>
          <a:p>
            <a:pPr marL="0" indent="0" lvl="1">
              <a:lnSpc>
                <a:spcPts val="2180"/>
              </a:lnSpc>
              <a:spcBef>
                <a:spcPct val="0"/>
              </a:spcBef>
            </a:pPr>
            <a:r>
              <a:rPr lang="en-US" sz="1557" spc="49">
                <a:solidFill>
                  <a:srgbClr val="3B3B3B"/>
                </a:solidFill>
                <a:latin typeface="Barlow Semi-Bold"/>
              </a:rPr>
              <a:t>Code Extraction</a:t>
            </a:r>
          </a:p>
        </p:txBody>
      </p:sp>
      <p:sp>
        <p:nvSpPr>
          <p:cNvPr name="TextBox 18" id="18"/>
          <p:cNvSpPr txBox="true"/>
          <p:nvPr/>
        </p:nvSpPr>
        <p:spPr>
          <a:xfrm rot="0">
            <a:off x="12839987" y="1819723"/>
            <a:ext cx="3276752" cy="404511"/>
          </a:xfrm>
          <a:prstGeom prst="rect">
            <a:avLst/>
          </a:prstGeom>
        </p:spPr>
        <p:txBody>
          <a:bodyPr anchor="t" rtlCol="false" tIns="0" lIns="0" bIns="0" rIns="0">
            <a:spAutoFit/>
          </a:bodyPr>
          <a:lstStyle/>
          <a:p>
            <a:pPr marL="244594" indent="-122297" lvl="1">
              <a:lnSpc>
                <a:spcPts val="1699"/>
              </a:lnSpc>
              <a:buFont typeface="Arial"/>
              <a:buChar char="•"/>
            </a:pPr>
            <a:r>
              <a:rPr lang="en-US" sz="1132" spc="58">
                <a:solidFill>
                  <a:srgbClr val="3B3B3B"/>
                </a:solidFill>
                <a:latin typeface="Barlow SemiCondensed"/>
              </a:rPr>
              <a:t>The first step is to extract the relevant code from the malware binary or source code files. </a:t>
            </a:r>
          </a:p>
        </p:txBody>
      </p:sp>
      <p:sp>
        <p:nvSpPr>
          <p:cNvPr name="TextBox 19" id="19"/>
          <p:cNvSpPr txBox="true"/>
          <p:nvPr/>
        </p:nvSpPr>
        <p:spPr>
          <a:xfrm rot="0">
            <a:off x="11866560" y="1476457"/>
            <a:ext cx="748763" cy="391406"/>
          </a:xfrm>
          <a:prstGeom prst="rect">
            <a:avLst/>
          </a:prstGeom>
        </p:spPr>
        <p:txBody>
          <a:bodyPr anchor="t" rtlCol="false" tIns="0" lIns="0" bIns="0" rIns="0">
            <a:spAutoFit/>
          </a:bodyPr>
          <a:lstStyle/>
          <a:p>
            <a:pPr algn="ctr">
              <a:lnSpc>
                <a:spcPts val="3172"/>
              </a:lnSpc>
            </a:pPr>
            <a:r>
              <a:rPr lang="en-US" sz="2265" spc="95">
                <a:solidFill>
                  <a:srgbClr val="3FD3C1"/>
                </a:solidFill>
                <a:latin typeface="Barlow Bold"/>
              </a:rPr>
              <a:t>01</a:t>
            </a:r>
          </a:p>
        </p:txBody>
      </p:sp>
      <p:grpSp>
        <p:nvGrpSpPr>
          <p:cNvPr name="Group 20" id="20"/>
          <p:cNvGrpSpPr/>
          <p:nvPr/>
        </p:nvGrpSpPr>
        <p:grpSpPr>
          <a:xfrm rot="0">
            <a:off x="10590942" y="4748639"/>
            <a:ext cx="1141810" cy="856358"/>
            <a:chOff x="0" y="0"/>
            <a:chExt cx="812800" cy="609600"/>
          </a:xfrm>
        </p:grpSpPr>
        <p:sp>
          <p:nvSpPr>
            <p:cNvPr name="Freeform 21" id="21"/>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FFFF"/>
            </a:solidFill>
            <a:ln w="19050">
              <a:solidFill>
                <a:srgbClr val="FFC904"/>
              </a:solidFill>
            </a:ln>
          </p:spPr>
        </p:sp>
        <p:sp>
          <p:nvSpPr>
            <p:cNvPr name="TextBox 22" id="22"/>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9286056" y="4511254"/>
            <a:ext cx="1774838" cy="1331129"/>
            <a:chOff x="0" y="0"/>
            <a:chExt cx="812800" cy="609600"/>
          </a:xfrm>
        </p:grpSpPr>
        <p:sp>
          <p:nvSpPr>
            <p:cNvPr name="Freeform 24" id="24"/>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C904"/>
            </a:solidFill>
          </p:spPr>
        </p:sp>
        <p:sp>
          <p:nvSpPr>
            <p:cNvPr name="TextBox 25" id="25"/>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12075775" y="4744743"/>
            <a:ext cx="3276752" cy="261914"/>
          </a:xfrm>
          <a:prstGeom prst="rect">
            <a:avLst/>
          </a:prstGeom>
        </p:spPr>
        <p:txBody>
          <a:bodyPr anchor="t" rtlCol="false" tIns="0" lIns="0" bIns="0" rIns="0">
            <a:spAutoFit/>
          </a:bodyPr>
          <a:lstStyle/>
          <a:p>
            <a:pPr marL="0" indent="0" lvl="1">
              <a:lnSpc>
                <a:spcPts val="2180"/>
              </a:lnSpc>
              <a:spcBef>
                <a:spcPct val="0"/>
              </a:spcBef>
            </a:pPr>
          </a:p>
        </p:txBody>
      </p:sp>
      <p:sp>
        <p:nvSpPr>
          <p:cNvPr name="TextBox 27" id="27"/>
          <p:cNvSpPr txBox="true"/>
          <p:nvPr/>
        </p:nvSpPr>
        <p:spPr>
          <a:xfrm rot="0">
            <a:off x="11701394" y="5149951"/>
            <a:ext cx="5667208" cy="1242711"/>
          </a:xfrm>
          <a:prstGeom prst="rect">
            <a:avLst/>
          </a:prstGeom>
        </p:spPr>
        <p:txBody>
          <a:bodyPr anchor="t" rtlCol="false" tIns="0" lIns="0" bIns="0" rIns="0">
            <a:spAutoFit/>
          </a:bodyPr>
          <a:lstStyle/>
          <a:p>
            <a:pPr marL="244594" indent="-122297" lvl="1">
              <a:lnSpc>
                <a:spcPts val="1699"/>
              </a:lnSpc>
              <a:buFont typeface="Arial"/>
              <a:buChar char="•"/>
            </a:pPr>
            <a:r>
              <a:rPr lang="en-US" sz="1132" spc="58">
                <a:solidFill>
                  <a:srgbClr val="3B3B3B"/>
                </a:solidFill>
                <a:latin typeface="Barlow SemiCondensed"/>
              </a:rPr>
              <a:t>After constructing the graph representation, the next step is to perform representation learning on the graph. </a:t>
            </a:r>
          </a:p>
          <a:p>
            <a:pPr marL="244594" indent="-122297" lvl="1">
              <a:lnSpc>
                <a:spcPts val="1699"/>
              </a:lnSpc>
              <a:buFont typeface="Arial"/>
              <a:buChar char="•"/>
            </a:pPr>
            <a:r>
              <a:rPr lang="en-US" sz="1132" spc="58">
                <a:solidFill>
                  <a:srgbClr val="3B3B3B"/>
                </a:solidFill>
                <a:latin typeface="Barlow SemiCondensed"/>
              </a:rPr>
              <a:t>This involves mapping the nodes and edges of the graph into meaningful feature vectors or embeddings.</a:t>
            </a:r>
          </a:p>
          <a:p>
            <a:pPr marL="244594" indent="-122297" lvl="1">
              <a:lnSpc>
                <a:spcPts val="1699"/>
              </a:lnSpc>
              <a:buFont typeface="Arial"/>
              <a:buChar char="•"/>
            </a:pPr>
            <a:r>
              <a:rPr lang="en-US" sz="1132" spc="58">
                <a:solidFill>
                  <a:srgbClr val="3B3B3B"/>
                </a:solidFill>
                <a:latin typeface="Barlow SemiCondensed"/>
              </a:rPr>
              <a:t> Representation learning methods aim to capture relevant patterns and characteristics of the code in a lower-dimensional vector space.</a:t>
            </a:r>
          </a:p>
        </p:txBody>
      </p:sp>
      <p:sp>
        <p:nvSpPr>
          <p:cNvPr name="TextBox 28" id="28"/>
          <p:cNvSpPr txBox="true"/>
          <p:nvPr/>
        </p:nvSpPr>
        <p:spPr>
          <a:xfrm rot="0">
            <a:off x="10787465" y="4959011"/>
            <a:ext cx="748763" cy="391406"/>
          </a:xfrm>
          <a:prstGeom prst="rect">
            <a:avLst/>
          </a:prstGeom>
        </p:spPr>
        <p:txBody>
          <a:bodyPr anchor="t" rtlCol="false" tIns="0" lIns="0" bIns="0" rIns="0">
            <a:spAutoFit/>
          </a:bodyPr>
          <a:lstStyle/>
          <a:p>
            <a:pPr algn="ctr">
              <a:lnSpc>
                <a:spcPts val="3172"/>
              </a:lnSpc>
            </a:pPr>
            <a:r>
              <a:rPr lang="en-US" sz="2265" spc="95">
                <a:solidFill>
                  <a:srgbClr val="FFC904"/>
                </a:solidFill>
                <a:latin typeface="Barlow Bold"/>
              </a:rPr>
              <a:t>03</a:t>
            </a:r>
          </a:p>
        </p:txBody>
      </p:sp>
      <p:grpSp>
        <p:nvGrpSpPr>
          <p:cNvPr name="Group 29" id="29"/>
          <p:cNvGrpSpPr/>
          <p:nvPr/>
        </p:nvGrpSpPr>
        <p:grpSpPr>
          <a:xfrm rot="0">
            <a:off x="10051394" y="6489916"/>
            <a:ext cx="1141810" cy="856358"/>
            <a:chOff x="0" y="0"/>
            <a:chExt cx="812800" cy="609600"/>
          </a:xfrm>
        </p:grpSpPr>
        <p:sp>
          <p:nvSpPr>
            <p:cNvPr name="Freeform 30" id="30"/>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FFFF"/>
            </a:solidFill>
            <a:ln w="19050">
              <a:solidFill>
                <a:srgbClr val="FD6363"/>
              </a:solidFill>
            </a:ln>
          </p:spPr>
        </p:sp>
        <p:sp>
          <p:nvSpPr>
            <p:cNvPr name="TextBox 31" id="31"/>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8746509" y="6252531"/>
            <a:ext cx="1774838" cy="1331129"/>
            <a:chOff x="0" y="0"/>
            <a:chExt cx="812800" cy="609600"/>
          </a:xfrm>
        </p:grpSpPr>
        <p:sp>
          <p:nvSpPr>
            <p:cNvPr name="Freeform 33" id="3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D6363"/>
            </a:solidFill>
          </p:spPr>
        </p:sp>
        <p:sp>
          <p:nvSpPr>
            <p:cNvPr name="TextBox 34" id="34"/>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sp>
        <p:nvSpPr>
          <p:cNvPr name="TextBox 35" id="35"/>
          <p:cNvSpPr txBox="true"/>
          <p:nvPr/>
        </p:nvSpPr>
        <p:spPr>
          <a:xfrm rot="0">
            <a:off x="11327012" y="6535537"/>
            <a:ext cx="3276752" cy="261914"/>
          </a:xfrm>
          <a:prstGeom prst="rect">
            <a:avLst/>
          </a:prstGeom>
        </p:spPr>
        <p:txBody>
          <a:bodyPr anchor="t" rtlCol="false" tIns="0" lIns="0" bIns="0" rIns="0">
            <a:spAutoFit/>
          </a:bodyPr>
          <a:lstStyle/>
          <a:p>
            <a:pPr marL="0" indent="0" lvl="1">
              <a:lnSpc>
                <a:spcPts val="2180"/>
              </a:lnSpc>
              <a:spcBef>
                <a:spcPct val="0"/>
              </a:spcBef>
            </a:pPr>
            <a:r>
              <a:rPr lang="en-US" sz="1557" spc="49">
                <a:solidFill>
                  <a:srgbClr val="3B3B3B"/>
                </a:solidFill>
                <a:latin typeface="Barlow Semi-Bold"/>
              </a:rPr>
              <a:t>Global Graph Pooling</a:t>
            </a:r>
          </a:p>
        </p:txBody>
      </p:sp>
      <p:sp>
        <p:nvSpPr>
          <p:cNvPr name="TextBox 36" id="36"/>
          <p:cNvSpPr txBox="true"/>
          <p:nvPr/>
        </p:nvSpPr>
        <p:spPr>
          <a:xfrm rot="0">
            <a:off x="11116759" y="6841942"/>
            <a:ext cx="6142541" cy="1089448"/>
          </a:xfrm>
          <a:prstGeom prst="rect">
            <a:avLst/>
          </a:prstGeom>
        </p:spPr>
        <p:txBody>
          <a:bodyPr anchor="t" rtlCol="false" tIns="0" lIns="0" bIns="0" rIns="0">
            <a:spAutoFit/>
          </a:bodyPr>
          <a:lstStyle/>
          <a:p>
            <a:pPr marL="249488" indent="-124744" lvl="1">
              <a:lnSpc>
                <a:spcPts val="1733"/>
              </a:lnSpc>
              <a:buFont typeface="Arial"/>
              <a:buChar char="•"/>
            </a:pPr>
            <a:r>
              <a:rPr lang="en-US" sz="1155" spc="60">
                <a:solidFill>
                  <a:srgbClr val="3B3B3B"/>
                </a:solidFill>
                <a:latin typeface="Barlow SemiCondensed"/>
              </a:rPr>
              <a:t>Following representation learning, global graph pooling is applied to aggregate the node embeddings and obtain a fixed-size vector representation of the entire graph.</a:t>
            </a:r>
          </a:p>
          <a:p>
            <a:pPr marL="249488" indent="-124744" lvl="1">
              <a:lnSpc>
                <a:spcPts val="1733"/>
              </a:lnSpc>
              <a:buFont typeface="Arial"/>
              <a:buChar char="•"/>
            </a:pPr>
            <a:r>
              <a:rPr lang="en-US" sz="1155" spc="60">
                <a:solidFill>
                  <a:srgbClr val="3B3B3B"/>
                </a:solidFill>
                <a:latin typeface="Barlow SemiCondensed"/>
              </a:rPr>
              <a:t> Global pooling methods summarize the information from all nodes in the graph into a compact representation, which can be useful for making high-level decisions about the graph.</a:t>
            </a:r>
          </a:p>
        </p:txBody>
      </p:sp>
      <p:sp>
        <p:nvSpPr>
          <p:cNvPr name="TextBox 37" id="37"/>
          <p:cNvSpPr txBox="true"/>
          <p:nvPr/>
        </p:nvSpPr>
        <p:spPr>
          <a:xfrm rot="0">
            <a:off x="10226816" y="6695141"/>
            <a:ext cx="763743" cy="398283"/>
          </a:xfrm>
          <a:prstGeom prst="rect">
            <a:avLst/>
          </a:prstGeom>
        </p:spPr>
        <p:txBody>
          <a:bodyPr anchor="t" rtlCol="false" tIns="0" lIns="0" bIns="0" rIns="0">
            <a:spAutoFit/>
          </a:bodyPr>
          <a:lstStyle/>
          <a:p>
            <a:pPr algn="ctr">
              <a:lnSpc>
                <a:spcPts val="3235"/>
              </a:lnSpc>
            </a:pPr>
            <a:r>
              <a:rPr lang="en-US" sz="2311" spc="97">
                <a:solidFill>
                  <a:srgbClr val="FD6363"/>
                </a:solidFill>
                <a:latin typeface="Barlow Bold"/>
              </a:rPr>
              <a:t>04</a:t>
            </a:r>
          </a:p>
        </p:txBody>
      </p:sp>
      <p:sp>
        <p:nvSpPr>
          <p:cNvPr name="TextBox 38" id="38"/>
          <p:cNvSpPr txBox="true"/>
          <p:nvPr/>
        </p:nvSpPr>
        <p:spPr>
          <a:xfrm rot="0">
            <a:off x="646983" y="254600"/>
            <a:ext cx="17096000" cy="396066"/>
          </a:xfrm>
          <a:prstGeom prst="rect">
            <a:avLst/>
          </a:prstGeom>
        </p:spPr>
        <p:txBody>
          <a:bodyPr anchor="t" rtlCol="false" tIns="0" lIns="0" bIns="0" rIns="0">
            <a:spAutoFit/>
          </a:bodyPr>
          <a:lstStyle/>
          <a:p>
            <a:pPr>
              <a:lnSpc>
                <a:spcPts val="3234"/>
              </a:lnSpc>
            </a:pPr>
            <a:r>
              <a:rPr lang="en-US" sz="2310" spc="97">
                <a:solidFill>
                  <a:srgbClr val="3B3B3B"/>
                </a:solidFill>
                <a:latin typeface="Barlow Bold"/>
              </a:rPr>
              <a:t>GENERAL ARCHITECTURE OF MALWARE DETECTION FROM STATIC CODE ANALYSIS BASED ON GRAPH REPRESENTATION </a:t>
            </a:r>
          </a:p>
        </p:txBody>
      </p:sp>
      <p:sp>
        <p:nvSpPr>
          <p:cNvPr name="Freeform 39" id="39"/>
          <p:cNvSpPr/>
          <p:nvPr/>
        </p:nvSpPr>
        <p:spPr>
          <a:xfrm flipH="false" flipV="false" rot="0">
            <a:off x="4187351" y="9536134"/>
            <a:ext cx="1813123" cy="568867"/>
          </a:xfrm>
          <a:custGeom>
            <a:avLst/>
            <a:gdLst/>
            <a:ahLst/>
            <a:cxnLst/>
            <a:rect r="r" b="b" t="t" l="l"/>
            <a:pathLst>
              <a:path h="568867" w="1813123">
                <a:moveTo>
                  <a:pt x="0" y="0"/>
                </a:moveTo>
                <a:lnTo>
                  <a:pt x="1813124" y="0"/>
                </a:lnTo>
                <a:lnTo>
                  <a:pt x="1813124" y="568867"/>
                </a:lnTo>
                <a:lnTo>
                  <a:pt x="0" y="568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17742983" y="0"/>
            <a:ext cx="1192897" cy="2804067"/>
          </a:xfrm>
          <a:custGeom>
            <a:avLst/>
            <a:gdLst/>
            <a:ahLst/>
            <a:cxnLst/>
            <a:rect r="r" b="b" t="t" l="l"/>
            <a:pathLst>
              <a:path h="2804067" w="1192897">
                <a:moveTo>
                  <a:pt x="0" y="0"/>
                </a:moveTo>
                <a:lnTo>
                  <a:pt x="1192897" y="0"/>
                </a:lnTo>
                <a:lnTo>
                  <a:pt x="1192897" y="2804067"/>
                </a:lnTo>
                <a:lnTo>
                  <a:pt x="0" y="28040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1" id="41"/>
          <p:cNvGrpSpPr/>
          <p:nvPr/>
        </p:nvGrpSpPr>
        <p:grpSpPr>
          <a:xfrm rot="0">
            <a:off x="9382500" y="8297295"/>
            <a:ext cx="1141810" cy="856358"/>
            <a:chOff x="0" y="0"/>
            <a:chExt cx="812800" cy="609600"/>
          </a:xfrm>
        </p:grpSpPr>
        <p:sp>
          <p:nvSpPr>
            <p:cNvPr name="Freeform 42" id="4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FFFFF"/>
            </a:solidFill>
            <a:ln w="19050">
              <a:solidFill>
                <a:srgbClr val="FD6363"/>
              </a:solidFill>
            </a:ln>
          </p:spPr>
        </p:sp>
        <p:sp>
          <p:nvSpPr>
            <p:cNvPr name="TextBox 43" id="43"/>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44" id="44"/>
          <p:cNvGrpSpPr/>
          <p:nvPr/>
        </p:nvGrpSpPr>
        <p:grpSpPr>
          <a:xfrm rot="0">
            <a:off x="8077614" y="8059909"/>
            <a:ext cx="1774838" cy="1331129"/>
            <a:chOff x="0" y="0"/>
            <a:chExt cx="812800" cy="609600"/>
          </a:xfrm>
        </p:grpSpPr>
        <p:sp>
          <p:nvSpPr>
            <p:cNvPr name="Freeform 45" id="4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path>
              </a:pathLst>
            </a:custGeom>
            <a:solidFill>
              <a:srgbClr val="FD6363"/>
            </a:solidFill>
          </p:spPr>
        </p:sp>
        <p:sp>
          <p:nvSpPr>
            <p:cNvPr name="TextBox 46" id="46"/>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sp>
        <p:nvSpPr>
          <p:cNvPr name="TextBox 47" id="47"/>
          <p:cNvSpPr txBox="true"/>
          <p:nvPr/>
        </p:nvSpPr>
        <p:spPr>
          <a:xfrm rot="0">
            <a:off x="10658118" y="8096725"/>
            <a:ext cx="3276752" cy="261914"/>
          </a:xfrm>
          <a:prstGeom prst="rect">
            <a:avLst/>
          </a:prstGeom>
        </p:spPr>
        <p:txBody>
          <a:bodyPr anchor="t" rtlCol="false" tIns="0" lIns="0" bIns="0" rIns="0">
            <a:spAutoFit/>
          </a:bodyPr>
          <a:lstStyle/>
          <a:p>
            <a:pPr marL="0" indent="0" lvl="1">
              <a:lnSpc>
                <a:spcPts val="2180"/>
              </a:lnSpc>
              <a:spcBef>
                <a:spcPct val="0"/>
              </a:spcBef>
            </a:pPr>
            <a:r>
              <a:rPr lang="en-US" sz="1557" spc="49">
                <a:solidFill>
                  <a:srgbClr val="3B3B3B"/>
                </a:solidFill>
                <a:latin typeface="Barlow Semi-Bold"/>
              </a:rPr>
              <a:t>Graph Classification</a:t>
            </a:r>
          </a:p>
        </p:txBody>
      </p:sp>
      <p:sp>
        <p:nvSpPr>
          <p:cNvPr name="TextBox 48" id="48"/>
          <p:cNvSpPr txBox="true"/>
          <p:nvPr/>
        </p:nvSpPr>
        <p:spPr>
          <a:xfrm rot="0">
            <a:off x="10590942" y="8512045"/>
            <a:ext cx="7041114" cy="1308523"/>
          </a:xfrm>
          <a:prstGeom prst="rect">
            <a:avLst/>
          </a:prstGeom>
        </p:spPr>
        <p:txBody>
          <a:bodyPr anchor="t" rtlCol="false" tIns="0" lIns="0" bIns="0" rIns="0">
            <a:spAutoFit/>
          </a:bodyPr>
          <a:lstStyle/>
          <a:p>
            <a:pPr marL="249488" indent="-124744" lvl="1">
              <a:lnSpc>
                <a:spcPts val="1733"/>
              </a:lnSpc>
              <a:buFont typeface="Arial"/>
              <a:buChar char="•"/>
            </a:pPr>
            <a:r>
              <a:rPr lang="en-US" sz="1155" spc="60">
                <a:solidFill>
                  <a:srgbClr val="3B3B3B"/>
                </a:solidFill>
                <a:latin typeface="Barlow SemiCondensed"/>
              </a:rPr>
              <a:t>Finally, the graph representation obtained from global graph pooling is used as input to a classification model. </a:t>
            </a:r>
          </a:p>
          <a:p>
            <a:pPr marL="249488" indent="-124744" lvl="1">
              <a:lnSpc>
                <a:spcPts val="1733"/>
              </a:lnSpc>
              <a:buFont typeface="Arial"/>
              <a:buChar char="•"/>
            </a:pPr>
            <a:r>
              <a:rPr lang="en-US" sz="1155" spc="60">
                <a:solidFill>
                  <a:srgbClr val="3B3B3B"/>
                </a:solidFill>
                <a:latin typeface="Barlow SemiCondensed"/>
              </a:rPr>
              <a:t>This model can be a traditional machine learning classifier, such as SVM or random forest, or a deep learning model like a graph neural network (GNN). </a:t>
            </a:r>
          </a:p>
          <a:p>
            <a:pPr marL="249488" indent="-124744" lvl="1">
              <a:lnSpc>
                <a:spcPts val="1733"/>
              </a:lnSpc>
              <a:buFont typeface="Arial"/>
              <a:buChar char="•"/>
            </a:pPr>
            <a:r>
              <a:rPr lang="en-US" sz="1155" spc="60">
                <a:solidFill>
                  <a:srgbClr val="3B3B3B"/>
                </a:solidFill>
                <a:latin typeface="Barlow SemiCondensed"/>
              </a:rPr>
              <a:t>The classifier analyzes the graph representation and assigns a label indicating whether the code is classified as malware or benign.</a:t>
            </a:r>
          </a:p>
        </p:txBody>
      </p:sp>
      <p:sp>
        <p:nvSpPr>
          <p:cNvPr name="TextBox 49" id="49"/>
          <p:cNvSpPr txBox="true"/>
          <p:nvPr/>
        </p:nvSpPr>
        <p:spPr>
          <a:xfrm rot="0">
            <a:off x="9557921" y="8502520"/>
            <a:ext cx="763743" cy="398283"/>
          </a:xfrm>
          <a:prstGeom prst="rect">
            <a:avLst/>
          </a:prstGeom>
        </p:spPr>
        <p:txBody>
          <a:bodyPr anchor="t" rtlCol="false" tIns="0" lIns="0" bIns="0" rIns="0">
            <a:spAutoFit/>
          </a:bodyPr>
          <a:lstStyle/>
          <a:p>
            <a:pPr algn="ctr">
              <a:lnSpc>
                <a:spcPts val="3235"/>
              </a:lnSpc>
            </a:pPr>
            <a:r>
              <a:rPr lang="en-US" sz="2311" spc="97">
                <a:solidFill>
                  <a:srgbClr val="FD6363"/>
                </a:solidFill>
                <a:latin typeface="Barlow Bold"/>
              </a:rPr>
              <a:t>05</a:t>
            </a:r>
          </a:p>
        </p:txBody>
      </p:sp>
      <p:sp>
        <p:nvSpPr>
          <p:cNvPr name="TextBox 50" id="50"/>
          <p:cNvSpPr txBox="true"/>
          <p:nvPr/>
        </p:nvSpPr>
        <p:spPr>
          <a:xfrm rot="0">
            <a:off x="11866560" y="4744743"/>
            <a:ext cx="3276752" cy="261914"/>
          </a:xfrm>
          <a:prstGeom prst="rect">
            <a:avLst/>
          </a:prstGeom>
        </p:spPr>
        <p:txBody>
          <a:bodyPr anchor="t" rtlCol="false" tIns="0" lIns="0" bIns="0" rIns="0">
            <a:spAutoFit/>
          </a:bodyPr>
          <a:lstStyle/>
          <a:p>
            <a:pPr marL="0" indent="0" lvl="1">
              <a:lnSpc>
                <a:spcPts val="2180"/>
              </a:lnSpc>
              <a:spcBef>
                <a:spcPct val="0"/>
              </a:spcBef>
            </a:pPr>
            <a:r>
              <a:rPr lang="en-US" sz="1557" spc="49">
                <a:solidFill>
                  <a:srgbClr val="3B3B3B"/>
                </a:solidFill>
                <a:latin typeface="Barlow Semi-Bold"/>
              </a:rPr>
              <a:t>Representation Learning</a:t>
            </a:r>
          </a:p>
        </p:txBody>
      </p:sp>
      <p:sp>
        <p:nvSpPr>
          <p:cNvPr name="Freeform 51" id="51"/>
          <p:cNvSpPr/>
          <p:nvPr/>
        </p:nvSpPr>
        <p:spPr>
          <a:xfrm flipH="false" flipV="false" rot="0">
            <a:off x="195422" y="2723368"/>
            <a:ext cx="8484412" cy="3801313"/>
          </a:xfrm>
          <a:custGeom>
            <a:avLst/>
            <a:gdLst/>
            <a:ahLst/>
            <a:cxnLst/>
            <a:rect r="r" b="b" t="t" l="l"/>
            <a:pathLst>
              <a:path h="3801313" w="8484412">
                <a:moveTo>
                  <a:pt x="0" y="0"/>
                </a:moveTo>
                <a:lnTo>
                  <a:pt x="8484412" y="0"/>
                </a:lnTo>
                <a:lnTo>
                  <a:pt x="8484412" y="3801313"/>
                </a:lnTo>
                <a:lnTo>
                  <a:pt x="0" y="3801313"/>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39356"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09289" y="9619594"/>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170500" y="10172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7184300" y="3544602"/>
            <a:ext cx="2035283" cy="203528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5244">
                <a:alpha val="89804"/>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8995331" y="3415261"/>
            <a:ext cx="3173933" cy="31739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8379"/>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848094">
            <a:off x="9812939" y="7566461"/>
            <a:ext cx="2836721" cy="269488"/>
          </a:xfrm>
          <a:custGeom>
            <a:avLst/>
            <a:gdLst/>
            <a:ahLst/>
            <a:cxnLst/>
            <a:rect r="r" b="b" t="t" l="l"/>
            <a:pathLst>
              <a:path h="269488" w="2836721">
                <a:moveTo>
                  <a:pt x="0" y="0"/>
                </a:moveTo>
                <a:lnTo>
                  <a:pt x="2836720" y="0"/>
                </a:lnTo>
                <a:lnTo>
                  <a:pt x="2836720" y="269489"/>
                </a:lnTo>
                <a:lnTo>
                  <a:pt x="0" y="2694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7390082" y="5426752"/>
            <a:ext cx="2624240" cy="26242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5244"/>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21" id="21"/>
          <p:cNvSpPr/>
          <p:nvPr/>
        </p:nvSpPr>
        <p:spPr>
          <a:xfrm flipH="false" flipV="false" rot="7966675">
            <a:off x="5174408" y="6974642"/>
            <a:ext cx="1857129" cy="269488"/>
          </a:xfrm>
          <a:custGeom>
            <a:avLst/>
            <a:gdLst/>
            <a:ahLst/>
            <a:cxnLst/>
            <a:rect r="r" b="b" t="t" l="l"/>
            <a:pathLst>
              <a:path h="269488" w="1857129">
                <a:moveTo>
                  <a:pt x="0" y="0"/>
                </a:moveTo>
                <a:lnTo>
                  <a:pt x="1857129" y="0"/>
                </a:lnTo>
                <a:lnTo>
                  <a:pt x="1857129" y="269488"/>
                </a:lnTo>
                <a:lnTo>
                  <a:pt x="0" y="269488"/>
                </a:lnTo>
                <a:lnTo>
                  <a:pt x="0" y="0"/>
                </a:lnTo>
                <a:close/>
              </a:path>
            </a:pathLst>
          </a:custGeom>
          <a:blipFill>
            <a:blip r:embed="rId8">
              <a:extLst>
                <a:ext uri="{96DAC541-7B7A-43D3-8B79-37D633B846F1}">
                  <asvg:svgBlip xmlns:asvg="http://schemas.microsoft.com/office/drawing/2016/SVG/main" r:embed="rId9"/>
                </a:ext>
              </a:extLst>
            </a:blip>
            <a:stretch>
              <a:fillRect l="-52747" t="0" r="0" b="0"/>
            </a:stretch>
          </a:blipFill>
        </p:spPr>
      </p:sp>
      <p:grpSp>
        <p:nvGrpSpPr>
          <p:cNvPr name="Group 22" id="22"/>
          <p:cNvGrpSpPr/>
          <p:nvPr/>
        </p:nvGrpSpPr>
        <p:grpSpPr>
          <a:xfrm rot="0">
            <a:off x="6435621" y="5046144"/>
            <a:ext cx="1543050" cy="15430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8379"/>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25" id="25"/>
          <p:cNvSpPr/>
          <p:nvPr/>
        </p:nvSpPr>
        <p:spPr>
          <a:xfrm flipH="false" flipV="false" rot="-1158232">
            <a:off x="12036689" y="4075371"/>
            <a:ext cx="867745" cy="269488"/>
          </a:xfrm>
          <a:custGeom>
            <a:avLst/>
            <a:gdLst/>
            <a:ahLst/>
            <a:cxnLst/>
            <a:rect r="r" b="b" t="t" l="l"/>
            <a:pathLst>
              <a:path h="269488" w="867745">
                <a:moveTo>
                  <a:pt x="0" y="0"/>
                </a:moveTo>
                <a:lnTo>
                  <a:pt x="867746" y="0"/>
                </a:lnTo>
                <a:lnTo>
                  <a:pt x="867746" y="269489"/>
                </a:lnTo>
                <a:lnTo>
                  <a:pt x="0" y="269489"/>
                </a:lnTo>
                <a:lnTo>
                  <a:pt x="0" y="0"/>
                </a:lnTo>
                <a:close/>
              </a:path>
            </a:pathLst>
          </a:custGeom>
          <a:blipFill>
            <a:blip r:embed="rId8">
              <a:extLst>
                <a:ext uri="{96DAC541-7B7A-43D3-8B79-37D633B846F1}">
                  <asvg:svgBlip xmlns:asvg="http://schemas.microsoft.com/office/drawing/2016/SVG/main" r:embed="rId9"/>
                </a:ext>
              </a:extLst>
            </a:blip>
            <a:stretch>
              <a:fillRect l="-226907" t="0" r="0" b="0"/>
            </a:stretch>
          </a:blipFill>
        </p:spPr>
      </p:sp>
      <p:sp>
        <p:nvSpPr>
          <p:cNvPr name="Freeform 26" id="26"/>
          <p:cNvSpPr/>
          <p:nvPr/>
        </p:nvSpPr>
        <p:spPr>
          <a:xfrm flipH="false" flipV="false" rot="-10290078">
            <a:off x="5508071" y="4020793"/>
            <a:ext cx="1672414" cy="269488"/>
          </a:xfrm>
          <a:custGeom>
            <a:avLst/>
            <a:gdLst/>
            <a:ahLst/>
            <a:cxnLst/>
            <a:rect r="r" b="b" t="t" l="l"/>
            <a:pathLst>
              <a:path h="269488" w="1672414">
                <a:moveTo>
                  <a:pt x="0" y="0"/>
                </a:moveTo>
                <a:lnTo>
                  <a:pt x="1672414" y="0"/>
                </a:lnTo>
                <a:lnTo>
                  <a:pt x="1672414" y="269489"/>
                </a:lnTo>
                <a:lnTo>
                  <a:pt x="0" y="269489"/>
                </a:lnTo>
                <a:lnTo>
                  <a:pt x="0" y="0"/>
                </a:lnTo>
                <a:close/>
              </a:path>
            </a:pathLst>
          </a:custGeom>
          <a:blipFill>
            <a:blip r:embed="rId8">
              <a:extLst>
                <a:ext uri="{96DAC541-7B7A-43D3-8B79-37D633B846F1}">
                  <asvg:svgBlip xmlns:asvg="http://schemas.microsoft.com/office/drawing/2016/SVG/main" r:embed="rId9"/>
                </a:ext>
              </a:extLst>
            </a:blip>
            <a:stretch>
              <a:fillRect l="-69618" t="0" r="0" b="0"/>
            </a:stretch>
          </a:blipFill>
        </p:spPr>
      </p:sp>
      <p:sp>
        <p:nvSpPr>
          <p:cNvPr name="Freeform 27" id="27"/>
          <p:cNvSpPr/>
          <p:nvPr/>
        </p:nvSpPr>
        <p:spPr>
          <a:xfrm flipH="false" flipV="false" rot="0">
            <a:off x="9590216" y="4735254"/>
            <a:ext cx="1984163" cy="1067841"/>
          </a:xfrm>
          <a:custGeom>
            <a:avLst/>
            <a:gdLst/>
            <a:ahLst/>
            <a:cxnLst/>
            <a:rect r="r" b="b" t="t" l="l"/>
            <a:pathLst>
              <a:path h="1067841" w="1984163">
                <a:moveTo>
                  <a:pt x="0" y="0"/>
                </a:moveTo>
                <a:lnTo>
                  <a:pt x="1984163" y="0"/>
                </a:lnTo>
                <a:lnTo>
                  <a:pt x="1984163" y="1067840"/>
                </a:lnTo>
                <a:lnTo>
                  <a:pt x="0" y="10678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629594" y="3567488"/>
            <a:ext cx="2457903" cy="2644140"/>
          </a:xfrm>
          <a:prstGeom prst="rect">
            <a:avLst/>
          </a:prstGeom>
        </p:spPr>
        <p:txBody>
          <a:bodyPr anchor="t" rtlCol="false" tIns="0" lIns="0" bIns="0" rIns="0">
            <a:spAutoFit/>
          </a:bodyPr>
          <a:lstStyle/>
          <a:p>
            <a:pPr algn="r" marL="0" indent="0" lvl="0">
              <a:lnSpc>
                <a:spcPts val="2399"/>
              </a:lnSpc>
              <a:spcBef>
                <a:spcPct val="0"/>
              </a:spcBef>
            </a:pPr>
            <a:r>
              <a:rPr lang="en-US" sz="1599" spc="83">
                <a:solidFill>
                  <a:srgbClr val="737373"/>
                </a:solidFill>
                <a:latin typeface="Barlow SemiCondensed"/>
              </a:rPr>
              <a:t>These graph representations can then be utilized as input to GNNs for malware and benign classification tasks, leveraging the power of deep learning to analyze complex relationships within the binary code.</a:t>
            </a:r>
          </a:p>
        </p:txBody>
      </p:sp>
      <p:sp>
        <p:nvSpPr>
          <p:cNvPr name="TextBox 29" id="29"/>
          <p:cNvSpPr txBox="true"/>
          <p:nvPr/>
        </p:nvSpPr>
        <p:spPr>
          <a:xfrm rot="0">
            <a:off x="2629594" y="6605670"/>
            <a:ext cx="2457903" cy="382270"/>
          </a:xfrm>
          <a:prstGeom prst="rect">
            <a:avLst/>
          </a:prstGeom>
        </p:spPr>
        <p:txBody>
          <a:bodyPr anchor="t" rtlCol="false" tIns="0" lIns="0" bIns="0" rIns="0">
            <a:spAutoFit/>
          </a:bodyPr>
          <a:lstStyle/>
          <a:p>
            <a:pPr algn="r" marL="0" indent="0" lvl="1">
              <a:lnSpc>
                <a:spcPts val="3079"/>
              </a:lnSpc>
              <a:spcBef>
                <a:spcPct val="0"/>
              </a:spcBef>
            </a:pPr>
            <a:r>
              <a:rPr lang="en-US" sz="2199" spc="70">
                <a:solidFill>
                  <a:srgbClr val="0D0D0D"/>
                </a:solidFill>
                <a:latin typeface="Barlow Semi-Bold"/>
              </a:rPr>
              <a:t>GNN Classifier</a:t>
            </a:r>
          </a:p>
        </p:txBody>
      </p:sp>
      <p:sp>
        <p:nvSpPr>
          <p:cNvPr name="TextBox 30" id="30"/>
          <p:cNvSpPr txBox="true"/>
          <p:nvPr/>
        </p:nvSpPr>
        <p:spPr>
          <a:xfrm rot="0">
            <a:off x="2629594" y="7640310"/>
            <a:ext cx="2457903" cy="1167765"/>
          </a:xfrm>
          <a:prstGeom prst="rect">
            <a:avLst/>
          </a:prstGeom>
        </p:spPr>
        <p:txBody>
          <a:bodyPr anchor="t" rtlCol="false" tIns="0" lIns="0" bIns="0" rIns="0">
            <a:spAutoFit/>
          </a:bodyPr>
          <a:lstStyle/>
          <a:p>
            <a:pPr algn="r" marL="0" indent="0" lvl="0">
              <a:lnSpc>
                <a:spcPts val="2399"/>
              </a:lnSpc>
              <a:spcBef>
                <a:spcPct val="0"/>
              </a:spcBef>
            </a:pPr>
            <a:r>
              <a:rPr lang="en-US" sz="1599" spc="83">
                <a:solidFill>
                  <a:srgbClr val="737373"/>
                </a:solidFill>
                <a:latin typeface="Barlow SemiCondensed"/>
              </a:rPr>
              <a:t>GNN as a classifier to make predictions on the graph representations of ASM code.</a:t>
            </a:r>
          </a:p>
        </p:txBody>
      </p:sp>
      <p:sp>
        <p:nvSpPr>
          <p:cNvPr name="TextBox 31" id="31"/>
          <p:cNvSpPr txBox="true"/>
          <p:nvPr/>
        </p:nvSpPr>
        <p:spPr>
          <a:xfrm rot="0">
            <a:off x="13200504" y="2532849"/>
            <a:ext cx="2457903" cy="772795"/>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0D0D0D"/>
                </a:solidFill>
                <a:latin typeface="Barlow Semi-Bold"/>
              </a:rPr>
              <a:t>Windows PE and ELF  Binaries </a:t>
            </a:r>
          </a:p>
        </p:txBody>
      </p:sp>
      <p:sp>
        <p:nvSpPr>
          <p:cNvPr name="TextBox 32" id="32"/>
          <p:cNvSpPr txBox="true"/>
          <p:nvPr/>
        </p:nvSpPr>
        <p:spPr>
          <a:xfrm rot="0">
            <a:off x="13200504" y="3567488"/>
            <a:ext cx="2457903" cy="87249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737373"/>
                </a:solidFill>
                <a:latin typeface="Barlow SemiCondensed"/>
              </a:rPr>
              <a:t>Disassembling Windows Binaries (PE Files ) with tools (disassemblers)</a:t>
            </a:r>
          </a:p>
        </p:txBody>
      </p:sp>
      <p:sp>
        <p:nvSpPr>
          <p:cNvPr name="TextBox 33" id="33"/>
          <p:cNvSpPr txBox="true"/>
          <p:nvPr/>
        </p:nvSpPr>
        <p:spPr>
          <a:xfrm rot="0">
            <a:off x="13200504" y="6605670"/>
            <a:ext cx="2457903" cy="382270"/>
          </a:xfrm>
          <a:prstGeom prst="rect">
            <a:avLst/>
          </a:prstGeom>
        </p:spPr>
        <p:txBody>
          <a:bodyPr anchor="t" rtlCol="false" tIns="0" lIns="0" bIns="0" rIns="0">
            <a:spAutoFit/>
          </a:bodyPr>
          <a:lstStyle/>
          <a:p>
            <a:pPr marL="0" indent="0" lvl="1">
              <a:lnSpc>
                <a:spcPts val="3079"/>
              </a:lnSpc>
              <a:spcBef>
                <a:spcPct val="0"/>
              </a:spcBef>
            </a:pPr>
            <a:r>
              <a:rPr lang="en-US" sz="2199" spc="70">
                <a:solidFill>
                  <a:srgbClr val="0D0D0D"/>
                </a:solidFill>
                <a:latin typeface="Barlow Semi-Bold"/>
              </a:rPr>
              <a:t>XAI </a:t>
            </a:r>
          </a:p>
        </p:txBody>
      </p:sp>
      <p:sp>
        <p:nvSpPr>
          <p:cNvPr name="TextBox 34" id="34"/>
          <p:cNvSpPr txBox="true"/>
          <p:nvPr/>
        </p:nvSpPr>
        <p:spPr>
          <a:xfrm rot="0">
            <a:off x="13160537" y="7433965"/>
            <a:ext cx="2457903" cy="1463040"/>
          </a:xfrm>
          <a:prstGeom prst="rect">
            <a:avLst/>
          </a:prstGeom>
        </p:spPr>
        <p:txBody>
          <a:bodyPr anchor="t" rtlCol="false" tIns="0" lIns="0" bIns="0" rIns="0">
            <a:spAutoFit/>
          </a:bodyPr>
          <a:lstStyle/>
          <a:p>
            <a:pPr algn="just" marL="0" indent="0" lvl="0">
              <a:lnSpc>
                <a:spcPts val="2399"/>
              </a:lnSpc>
              <a:spcBef>
                <a:spcPct val="0"/>
              </a:spcBef>
            </a:pPr>
            <a:r>
              <a:rPr lang="en-US" sz="1599" spc="83">
                <a:solidFill>
                  <a:srgbClr val="737373"/>
                </a:solidFill>
                <a:latin typeface="Barlow SemiCondensed"/>
              </a:rPr>
              <a:t>Goal is to find the functions and blocks resposible for the decison of malware and binary tags ,after GNN's decision</a:t>
            </a:r>
          </a:p>
        </p:txBody>
      </p:sp>
      <p:sp>
        <p:nvSpPr>
          <p:cNvPr name="TextBox 35" id="35"/>
          <p:cNvSpPr txBox="true"/>
          <p:nvPr/>
        </p:nvSpPr>
        <p:spPr>
          <a:xfrm rot="0">
            <a:off x="2771210" y="1220304"/>
            <a:ext cx="13978355" cy="1455420"/>
          </a:xfrm>
          <a:prstGeom prst="rect">
            <a:avLst/>
          </a:prstGeom>
        </p:spPr>
        <p:txBody>
          <a:bodyPr anchor="t" rtlCol="false" tIns="0" lIns="0" bIns="0" rIns="0">
            <a:spAutoFit/>
          </a:bodyPr>
          <a:lstStyle/>
          <a:p>
            <a:pPr algn="ctr">
              <a:lnSpc>
                <a:spcPts val="5880"/>
              </a:lnSpc>
            </a:pPr>
            <a:r>
              <a:rPr lang="en-US" sz="4200" spc="176">
                <a:solidFill>
                  <a:srgbClr val="0D0D0D"/>
                </a:solidFill>
                <a:latin typeface="Barlow Bold"/>
              </a:rPr>
              <a:t>WHY WINDOWS BINARY CLASSIFICATION IS A CHALLENGE WITH GNN AND XAI</a:t>
            </a:r>
          </a:p>
        </p:txBody>
      </p:sp>
      <p:sp>
        <p:nvSpPr>
          <p:cNvPr name="TextBox 36" id="36"/>
          <p:cNvSpPr txBox="true"/>
          <p:nvPr/>
        </p:nvSpPr>
        <p:spPr>
          <a:xfrm rot="0">
            <a:off x="7191216" y="6573816"/>
            <a:ext cx="2812682" cy="535570"/>
          </a:xfrm>
          <a:prstGeom prst="rect">
            <a:avLst/>
          </a:prstGeom>
        </p:spPr>
        <p:txBody>
          <a:bodyPr anchor="t" rtlCol="false" tIns="0" lIns="0" bIns="0" rIns="0">
            <a:spAutoFit/>
          </a:bodyPr>
          <a:lstStyle/>
          <a:p>
            <a:pPr algn="ctr">
              <a:lnSpc>
                <a:spcPts val="3898"/>
              </a:lnSpc>
            </a:pPr>
            <a:r>
              <a:rPr lang="en-US" sz="4331">
                <a:solidFill>
                  <a:srgbClr val="FFFAEF"/>
                </a:solidFill>
                <a:latin typeface="CS Gordon Serif"/>
              </a:rPr>
              <a:t>XAI</a:t>
            </a:r>
          </a:p>
        </p:txBody>
      </p:sp>
      <p:sp>
        <p:nvSpPr>
          <p:cNvPr name="TextBox 37" id="37"/>
          <p:cNvSpPr txBox="true"/>
          <p:nvPr/>
        </p:nvSpPr>
        <p:spPr>
          <a:xfrm rot="0">
            <a:off x="9473197" y="4139835"/>
            <a:ext cx="2218200" cy="272547"/>
          </a:xfrm>
          <a:prstGeom prst="rect">
            <a:avLst/>
          </a:prstGeom>
        </p:spPr>
        <p:txBody>
          <a:bodyPr anchor="t" rtlCol="false" tIns="0" lIns="0" bIns="0" rIns="0">
            <a:spAutoFit/>
          </a:bodyPr>
          <a:lstStyle/>
          <a:p>
            <a:pPr algn="ctr">
              <a:lnSpc>
                <a:spcPts val="1949"/>
              </a:lnSpc>
            </a:pPr>
            <a:r>
              <a:rPr lang="en-US" sz="2165">
                <a:solidFill>
                  <a:srgbClr val="FFFAEF"/>
                </a:solidFill>
                <a:latin typeface="CS Gordon Serif"/>
              </a:rPr>
              <a:t>BINARIES</a:t>
            </a:r>
          </a:p>
        </p:txBody>
      </p:sp>
      <p:sp>
        <p:nvSpPr>
          <p:cNvPr name="TextBox 38" id="38"/>
          <p:cNvSpPr txBox="true"/>
          <p:nvPr/>
        </p:nvSpPr>
        <p:spPr>
          <a:xfrm rot="0">
            <a:off x="6102972" y="5652058"/>
            <a:ext cx="2225437" cy="426473"/>
          </a:xfrm>
          <a:prstGeom prst="rect">
            <a:avLst/>
          </a:prstGeom>
        </p:spPr>
        <p:txBody>
          <a:bodyPr anchor="t" rtlCol="false" tIns="0" lIns="0" bIns="0" rIns="0">
            <a:spAutoFit/>
          </a:bodyPr>
          <a:lstStyle/>
          <a:p>
            <a:pPr algn="ctr">
              <a:lnSpc>
                <a:spcPts val="3084"/>
              </a:lnSpc>
            </a:pPr>
            <a:r>
              <a:rPr lang="en-US" sz="3427">
                <a:solidFill>
                  <a:srgbClr val="FFFAEF"/>
                </a:solidFill>
                <a:latin typeface="CS Gordon Serif"/>
              </a:rPr>
              <a:t>GNN</a:t>
            </a:r>
          </a:p>
        </p:txBody>
      </p:sp>
      <p:sp>
        <p:nvSpPr>
          <p:cNvPr name="TextBox 39" id="39"/>
          <p:cNvSpPr txBox="true"/>
          <p:nvPr/>
        </p:nvSpPr>
        <p:spPr>
          <a:xfrm rot="0">
            <a:off x="6832516" y="4424211"/>
            <a:ext cx="2966763" cy="364759"/>
          </a:xfrm>
          <a:prstGeom prst="rect">
            <a:avLst/>
          </a:prstGeom>
        </p:spPr>
        <p:txBody>
          <a:bodyPr anchor="t" rtlCol="false" tIns="0" lIns="0" bIns="0" rIns="0">
            <a:spAutoFit/>
          </a:bodyPr>
          <a:lstStyle/>
          <a:p>
            <a:pPr algn="ctr">
              <a:lnSpc>
                <a:spcPts val="2607"/>
              </a:lnSpc>
            </a:pPr>
            <a:r>
              <a:rPr lang="en-US" sz="2896">
                <a:solidFill>
                  <a:srgbClr val="FFFAEF"/>
                </a:solidFill>
                <a:latin typeface="CS Gordon Serif"/>
              </a:rPr>
              <a:t>CFG </a:t>
            </a:r>
          </a:p>
        </p:txBody>
      </p:sp>
      <p:sp>
        <p:nvSpPr>
          <p:cNvPr name="TextBox 40" id="40"/>
          <p:cNvSpPr txBox="true"/>
          <p:nvPr/>
        </p:nvSpPr>
        <p:spPr>
          <a:xfrm rot="0">
            <a:off x="2561543" y="2733844"/>
            <a:ext cx="2457903" cy="382270"/>
          </a:xfrm>
          <a:prstGeom prst="rect">
            <a:avLst/>
          </a:prstGeom>
        </p:spPr>
        <p:txBody>
          <a:bodyPr anchor="t" rtlCol="false" tIns="0" lIns="0" bIns="0" rIns="0">
            <a:spAutoFit/>
          </a:bodyPr>
          <a:lstStyle/>
          <a:p>
            <a:pPr algn="r" marL="0" indent="0" lvl="1">
              <a:lnSpc>
                <a:spcPts val="3079"/>
              </a:lnSpc>
              <a:spcBef>
                <a:spcPct val="0"/>
              </a:spcBef>
            </a:pPr>
            <a:r>
              <a:rPr lang="en-US" sz="2199" spc="70">
                <a:solidFill>
                  <a:srgbClr val="0D0D0D"/>
                </a:solidFill>
                <a:latin typeface="Barlow Semi-Bold"/>
              </a:rPr>
              <a:t>CFG's and ACFG's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8050413" y="3259634"/>
            <a:ext cx="2187175" cy="2050800"/>
            <a:chOff x="0" y="0"/>
            <a:chExt cx="2916233" cy="2734400"/>
          </a:xfrm>
        </p:grpSpPr>
        <p:grpSp>
          <p:nvGrpSpPr>
            <p:cNvPr name="Group 3" id="3"/>
            <p:cNvGrpSpPr>
              <a:grpSpLocks noChangeAspect="true"/>
            </p:cNvGrpSpPr>
            <p:nvPr/>
          </p:nvGrpSpPr>
          <p:grpSpPr>
            <a:xfrm rot="0">
              <a:off x="0" y="0"/>
              <a:ext cx="2916233" cy="2734400"/>
              <a:chOff x="625687" y="1228090"/>
              <a:chExt cx="9661313" cy="9058910"/>
            </a:xfrm>
          </p:grpSpPr>
          <p:sp>
            <p:nvSpPr>
              <p:cNvPr name="Freeform 4" id="4"/>
              <p:cNvSpPr/>
              <p:nvPr/>
            </p:nvSpPr>
            <p:spPr>
              <a:xfrm flipH="false" flipV="false" rot="0">
                <a:off x="0" y="10287000"/>
                <a:ext cx="600287" cy="0"/>
              </a:xfrm>
              <a:custGeom>
                <a:avLst/>
                <a:gdLst/>
                <a:ahLst/>
                <a:cxnLst/>
                <a:rect r="r" b="b" t="t" l="l"/>
                <a:pathLst>
                  <a:path h="0" w="600287">
                    <a:moveTo>
                      <a:pt x="0" y="0"/>
                    </a:moveTo>
                    <a:lnTo>
                      <a:pt x="0" y="0"/>
                    </a:lnTo>
                    <a:lnTo>
                      <a:pt x="600287" y="0"/>
                    </a:lnTo>
                    <a:lnTo>
                      <a:pt x="600287" y="0"/>
                    </a:lnTo>
                    <a:close/>
                  </a:path>
                </a:pathLst>
              </a:custGeom>
              <a:solidFill>
                <a:srgbClr val="F25244"/>
              </a:solidFill>
            </p:spPr>
          </p:sp>
          <p:sp>
            <p:nvSpPr>
              <p:cNvPr name="Freeform 5" id="5"/>
              <p:cNvSpPr/>
              <p:nvPr/>
            </p:nvSpPr>
            <p:spPr>
              <a:xfrm flipH="false" flipV="false" rot="0">
                <a:off x="2108835" y="6988810"/>
                <a:ext cx="600287" cy="3298190"/>
              </a:xfrm>
              <a:custGeom>
                <a:avLst/>
                <a:gdLst/>
                <a:ahLst/>
                <a:cxnLst/>
                <a:rect r="r" b="b" t="t" l="l"/>
                <a:pathLst>
                  <a:path h="3298190" w="600287">
                    <a:moveTo>
                      <a:pt x="0" y="3298190"/>
                    </a:moveTo>
                    <a:lnTo>
                      <a:pt x="0" y="48023"/>
                    </a:lnTo>
                    <a:cubicBezTo>
                      <a:pt x="0" y="35287"/>
                      <a:pt x="5059" y="23072"/>
                      <a:pt x="14065" y="14066"/>
                    </a:cubicBezTo>
                    <a:cubicBezTo>
                      <a:pt x="23071" y="5059"/>
                      <a:pt x="35286" y="0"/>
                      <a:pt x="48023" y="0"/>
                    </a:cubicBezTo>
                    <a:lnTo>
                      <a:pt x="552264" y="0"/>
                    </a:lnTo>
                    <a:cubicBezTo>
                      <a:pt x="565000" y="0"/>
                      <a:pt x="577215" y="5059"/>
                      <a:pt x="586221" y="14066"/>
                    </a:cubicBezTo>
                    <a:cubicBezTo>
                      <a:pt x="595227" y="23072"/>
                      <a:pt x="600287" y="35287"/>
                      <a:pt x="600287" y="48023"/>
                    </a:cubicBezTo>
                    <a:lnTo>
                      <a:pt x="600287" y="3298190"/>
                    </a:lnTo>
                    <a:close/>
                  </a:path>
                </a:pathLst>
              </a:custGeom>
              <a:solidFill>
                <a:srgbClr val="F25244"/>
              </a:solidFill>
            </p:spPr>
          </p:sp>
          <p:sp>
            <p:nvSpPr>
              <p:cNvPr name="Freeform 6" id="6"/>
              <p:cNvSpPr/>
              <p:nvPr/>
            </p:nvSpPr>
            <p:spPr>
              <a:xfrm flipH="false" flipV="false" rot="0">
                <a:off x="4217670" y="4108450"/>
                <a:ext cx="600287" cy="6178550"/>
              </a:xfrm>
              <a:custGeom>
                <a:avLst/>
                <a:gdLst/>
                <a:ahLst/>
                <a:cxnLst/>
                <a:rect r="r" b="b" t="t" l="l"/>
                <a:pathLst>
                  <a:path h="6178550" w="600287">
                    <a:moveTo>
                      <a:pt x="0" y="6178550"/>
                    </a:moveTo>
                    <a:lnTo>
                      <a:pt x="0" y="48023"/>
                    </a:lnTo>
                    <a:cubicBezTo>
                      <a:pt x="0" y="35287"/>
                      <a:pt x="5059" y="23072"/>
                      <a:pt x="14065" y="14065"/>
                    </a:cubicBezTo>
                    <a:cubicBezTo>
                      <a:pt x="23072" y="5059"/>
                      <a:pt x="35287" y="0"/>
                      <a:pt x="48023" y="0"/>
                    </a:cubicBezTo>
                    <a:lnTo>
                      <a:pt x="552264" y="0"/>
                    </a:lnTo>
                    <a:cubicBezTo>
                      <a:pt x="565000" y="0"/>
                      <a:pt x="577215" y="5059"/>
                      <a:pt x="586221" y="14065"/>
                    </a:cubicBezTo>
                    <a:cubicBezTo>
                      <a:pt x="595227" y="23072"/>
                      <a:pt x="600287" y="35287"/>
                      <a:pt x="600287" y="48023"/>
                    </a:cubicBezTo>
                    <a:lnTo>
                      <a:pt x="600287" y="6178550"/>
                    </a:lnTo>
                    <a:close/>
                  </a:path>
                </a:pathLst>
              </a:custGeom>
              <a:solidFill>
                <a:srgbClr val="F25244"/>
              </a:solidFill>
            </p:spPr>
          </p:sp>
          <p:sp>
            <p:nvSpPr>
              <p:cNvPr name="Freeform 7" id="7"/>
              <p:cNvSpPr/>
              <p:nvPr/>
            </p:nvSpPr>
            <p:spPr>
              <a:xfrm flipH="false" flipV="false" rot="0">
                <a:off x="6326505" y="2874010"/>
                <a:ext cx="600287" cy="7412990"/>
              </a:xfrm>
              <a:custGeom>
                <a:avLst/>
                <a:gdLst/>
                <a:ahLst/>
                <a:cxnLst/>
                <a:rect r="r" b="b" t="t" l="l"/>
                <a:pathLst>
                  <a:path h="7412990" w="600287">
                    <a:moveTo>
                      <a:pt x="0" y="7412990"/>
                    </a:moveTo>
                    <a:lnTo>
                      <a:pt x="0" y="48023"/>
                    </a:lnTo>
                    <a:cubicBezTo>
                      <a:pt x="0" y="35286"/>
                      <a:pt x="5060" y="23071"/>
                      <a:pt x="14066" y="14066"/>
                    </a:cubicBezTo>
                    <a:cubicBezTo>
                      <a:pt x="23072" y="5060"/>
                      <a:pt x="35287" y="0"/>
                      <a:pt x="48023" y="0"/>
                    </a:cubicBezTo>
                    <a:lnTo>
                      <a:pt x="552263" y="0"/>
                    </a:lnTo>
                    <a:cubicBezTo>
                      <a:pt x="565000" y="0"/>
                      <a:pt x="577215" y="5059"/>
                      <a:pt x="586221" y="14065"/>
                    </a:cubicBezTo>
                    <a:cubicBezTo>
                      <a:pt x="595228" y="23071"/>
                      <a:pt x="600287" y="35286"/>
                      <a:pt x="600287" y="48023"/>
                    </a:cubicBezTo>
                    <a:lnTo>
                      <a:pt x="600287" y="7412990"/>
                    </a:lnTo>
                    <a:close/>
                  </a:path>
                </a:pathLst>
              </a:custGeom>
              <a:solidFill>
                <a:srgbClr val="F25244"/>
              </a:solidFill>
            </p:spPr>
          </p:sp>
          <p:sp>
            <p:nvSpPr>
              <p:cNvPr name="Freeform 8" id="8"/>
              <p:cNvSpPr/>
              <p:nvPr/>
            </p:nvSpPr>
            <p:spPr>
              <a:xfrm flipH="false" flipV="false" rot="0">
                <a:off x="8435340" y="1228090"/>
                <a:ext cx="600287" cy="9058910"/>
              </a:xfrm>
              <a:custGeom>
                <a:avLst/>
                <a:gdLst/>
                <a:ahLst/>
                <a:cxnLst/>
                <a:rect r="r" b="b" t="t" l="l"/>
                <a:pathLst>
                  <a:path h="9058910" w="600287">
                    <a:moveTo>
                      <a:pt x="0" y="9058910"/>
                    </a:moveTo>
                    <a:lnTo>
                      <a:pt x="0" y="48023"/>
                    </a:lnTo>
                    <a:cubicBezTo>
                      <a:pt x="0" y="21501"/>
                      <a:pt x="21500" y="0"/>
                      <a:pt x="48023" y="0"/>
                    </a:cubicBezTo>
                    <a:lnTo>
                      <a:pt x="552264" y="0"/>
                    </a:lnTo>
                    <a:cubicBezTo>
                      <a:pt x="578787" y="0"/>
                      <a:pt x="600287" y="21501"/>
                      <a:pt x="600287" y="48023"/>
                    </a:cubicBezTo>
                    <a:lnTo>
                      <a:pt x="600287" y="9058910"/>
                    </a:lnTo>
                    <a:close/>
                  </a:path>
                </a:pathLst>
              </a:custGeom>
              <a:solidFill>
                <a:srgbClr val="F25244"/>
              </a:solidFill>
            </p:spPr>
          </p:sp>
          <p:sp>
            <p:nvSpPr>
              <p:cNvPr name="Freeform 9" id="9"/>
              <p:cNvSpPr/>
              <p:nvPr/>
            </p:nvSpPr>
            <p:spPr>
              <a:xfrm flipH="false" flipV="false" rot="0">
                <a:off x="625687" y="8216900"/>
                <a:ext cx="600287" cy="2070100"/>
              </a:xfrm>
              <a:custGeom>
                <a:avLst/>
                <a:gdLst/>
                <a:ahLst/>
                <a:cxnLst/>
                <a:rect r="r" b="b" t="t" l="l"/>
                <a:pathLst>
                  <a:path h="2070100" w="600287">
                    <a:moveTo>
                      <a:pt x="0" y="2070100"/>
                    </a:moveTo>
                    <a:lnTo>
                      <a:pt x="0" y="48023"/>
                    </a:lnTo>
                    <a:cubicBezTo>
                      <a:pt x="0" y="21500"/>
                      <a:pt x="21500" y="0"/>
                      <a:pt x="48023" y="0"/>
                    </a:cubicBezTo>
                    <a:lnTo>
                      <a:pt x="552263" y="0"/>
                    </a:lnTo>
                    <a:cubicBezTo>
                      <a:pt x="578786" y="0"/>
                      <a:pt x="600286" y="21500"/>
                      <a:pt x="600286" y="48023"/>
                    </a:cubicBezTo>
                    <a:lnTo>
                      <a:pt x="600286" y="2070100"/>
                    </a:lnTo>
                    <a:close/>
                  </a:path>
                </a:pathLst>
              </a:custGeom>
              <a:solidFill>
                <a:srgbClr val="F28379"/>
              </a:solidFill>
            </p:spPr>
          </p:sp>
          <p:sp>
            <p:nvSpPr>
              <p:cNvPr name="Freeform 10" id="10"/>
              <p:cNvSpPr/>
              <p:nvPr/>
            </p:nvSpPr>
            <p:spPr>
              <a:xfrm flipH="false" flipV="false" rot="0">
                <a:off x="2734521" y="6988810"/>
                <a:ext cx="600287" cy="3298190"/>
              </a:xfrm>
              <a:custGeom>
                <a:avLst/>
                <a:gdLst/>
                <a:ahLst/>
                <a:cxnLst/>
                <a:rect r="r" b="b" t="t" l="l"/>
                <a:pathLst>
                  <a:path h="3298190" w="600287">
                    <a:moveTo>
                      <a:pt x="1" y="3298190"/>
                    </a:moveTo>
                    <a:lnTo>
                      <a:pt x="1" y="48023"/>
                    </a:lnTo>
                    <a:cubicBezTo>
                      <a:pt x="0" y="35287"/>
                      <a:pt x="5060" y="23072"/>
                      <a:pt x="14066" y="14066"/>
                    </a:cubicBezTo>
                    <a:cubicBezTo>
                      <a:pt x="23072" y="5059"/>
                      <a:pt x="35287" y="0"/>
                      <a:pt x="48024" y="0"/>
                    </a:cubicBezTo>
                    <a:lnTo>
                      <a:pt x="552264" y="0"/>
                    </a:lnTo>
                    <a:cubicBezTo>
                      <a:pt x="565001" y="0"/>
                      <a:pt x="577216" y="5059"/>
                      <a:pt x="586222" y="14066"/>
                    </a:cubicBezTo>
                    <a:cubicBezTo>
                      <a:pt x="595228" y="23072"/>
                      <a:pt x="600287" y="35287"/>
                      <a:pt x="600287" y="48023"/>
                    </a:cubicBezTo>
                    <a:lnTo>
                      <a:pt x="600287" y="3298190"/>
                    </a:lnTo>
                    <a:close/>
                  </a:path>
                </a:pathLst>
              </a:custGeom>
              <a:solidFill>
                <a:srgbClr val="F28379"/>
              </a:solidFill>
            </p:spPr>
          </p:sp>
          <p:sp>
            <p:nvSpPr>
              <p:cNvPr name="Freeform 11" id="11"/>
              <p:cNvSpPr/>
              <p:nvPr/>
            </p:nvSpPr>
            <p:spPr>
              <a:xfrm flipH="false" flipV="false" rot="0">
                <a:off x="4843357" y="6167967"/>
                <a:ext cx="600287" cy="4119033"/>
              </a:xfrm>
              <a:custGeom>
                <a:avLst/>
                <a:gdLst/>
                <a:ahLst/>
                <a:cxnLst/>
                <a:rect r="r" b="b" t="t" l="l"/>
                <a:pathLst>
                  <a:path h="4119033" w="600287">
                    <a:moveTo>
                      <a:pt x="0" y="4119033"/>
                    </a:moveTo>
                    <a:lnTo>
                      <a:pt x="0" y="48023"/>
                    </a:lnTo>
                    <a:cubicBezTo>
                      <a:pt x="0" y="35286"/>
                      <a:pt x="5059" y="23071"/>
                      <a:pt x="14065" y="14065"/>
                    </a:cubicBezTo>
                    <a:cubicBezTo>
                      <a:pt x="23072" y="5059"/>
                      <a:pt x="35286" y="0"/>
                      <a:pt x="48023" y="0"/>
                    </a:cubicBezTo>
                    <a:lnTo>
                      <a:pt x="552263" y="0"/>
                    </a:lnTo>
                    <a:cubicBezTo>
                      <a:pt x="565000" y="0"/>
                      <a:pt x="577214" y="5059"/>
                      <a:pt x="586221" y="14065"/>
                    </a:cubicBezTo>
                    <a:cubicBezTo>
                      <a:pt x="595227" y="23071"/>
                      <a:pt x="600286" y="35286"/>
                      <a:pt x="600286" y="48023"/>
                    </a:cubicBezTo>
                    <a:lnTo>
                      <a:pt x="600286" y="4119033"/>
                    </a:lnTo>
                    <a:close/>
                  </a:path>
                </a:pathLst>
              </a:custGeom>
              <a:solidFill>
                <a:srgbClr val="F28379"/>
              </a:solidFill>
            </p:spPr>
          </p:sp>
          <p:sp>
            <p:nvSpPr>
              <p:cNvPr name="Freeform 12" id="12"/>
              <p:cNvSpPr/>
              <p:nvPr/>
            </p:nvSpPr>
            <p:spPr>
              <a:xfrm flipH="false" flipV="false" rot="0">
                <a:off x="6952192" y="4521341"/>
                <a:ext cx="600287" cy="5765659"/>
              </a:xfrm>
              <a:custGeom>
                <a:avLst/>
                <a:gdLst/>
                <a:ahLst/>
                <a:cxnLst/>
                <a:rect r="r" b="b" t="t" l="l"/>
                <a:pathLst>
                  <a:path h="5765659" w="600287">
                    <a:moveTo>
                      <a:pt x="0" y="5765659"/>
                    </a:moveTo>
                    <a:lnTo>
                      <a:pt x="0" y="48023"/>
                    </a:lnTo>
                    <a:cubicBezTo>
                      <a:pt x="0" y="21501"/>
                      <a:pt x="21500" y="0"/>
                      <a:pt x="48023" y="0"/>
                    </a:cubicBezTo>
                    <a:lnTo>
                      <a:pt x="552263" y="0"/>
                    </a:lnTo>
                    <a:cubicBezTo>
                      <a:pt x="565000" y="0"/>
                      <a:pt x="577214" y="5059"/>
                      <a:pt x="586221" y="14065"/>
                    </a:cubicBezTo>
                    <a:cubicBezTo>
                      <a:pt x="595227" y="23072"/>
                      <a:pt x="600287" y="35287"/>
                      <a:pt x="600287" y="48023"/>
                    </a:cubicBezTo>
                    <a:lnTo>
                      <a:pt x="600287" y="5765659"/>
                    </a:lnTo>
                    <a:close/>
                  </a:path>
                </a:pathLst>
              </a:custGeom>
              <a:solidFill>
                <a:srgbClr val="F28379"/>
              </a:solidFill>
            </p:spPr>
          </p:sp>
          <p:sp>
            <p:nvSpPr>
              <p:cNvPr name="Freeform 13" id="13"/>
              <p:cNvSpPr/>
              <p:nvPr/>
            </p:nvSpPr>
            <p:spPr>
              <a:xfrm flipH="false" flipV="false" rot="0">
                <a:off x="9061027" y="2051627"/>
                <a:ext cx="600287" cy="8235373"/>
              </a:xfrm>
              <a:custGeom>
                <a:avLst/>
                <a:gdLst/>
                <a:ahLst/>
                <a:cxnLst/>
                <a:rect r="r" b="b" t="t" l="l"/>
                <a:pathLst>
                  <a:path h="8235373" w="600287">
                    <a:moveTo>
                      <a:pt x="0" y="8235373"/>
                    </a:moveTo>
                    <a:lnTo>
                      <a:pt x="0" y="48023"/>
                    </a:lnTo>
                    <a:cubicBezTo>
                      <a:pt x="0" y="21501"/>
                      <a:pt x="21500" y="0"/>
                      <a:pt x="48022" y="0"/>
                    </a:cubicBezTo>
                    <a:lnTo>
                      <a:pt x="552264" y="0"/>
                    </a:lnTo>
                    <a:cubicBezTo>
                      <a:pt x="578786" y="0"/>
                      <a:pt x="600286" y="21501"/>
                      <a:pt x="600286" y="48023"/>
                    </a:cubicBezTo>
                    <a:lnTo>
                      <a:pt x="600286" y="8235373"/>
                    </a:lnTo>
                    <a:close/>
                  </a:path>
                </a:pathLst>
              </a:custGeom>
              <a:solidFill>
                <a:srgbClr val="F28379"/>
              </a:solidFill>
            </p:spPr>
          </p:sp>
          <p:sp>
            <p:nvSpPr>
              <p:cNvPr name="Freeform 14" id="14"/>
              <p:cNvSpPr/>
              <p:nvPr/>
            </p:nvSpPr>
            <p:spPr>
              <a:xfrm flipH="false" flipV="false" rot="0">
                <a:off x="1251373" y="8216900"/>
                <a:ext cx="600287" cy="2070100"/>
              </a:xfrm>
              <a:custGeom>
                <a:avLst/>
                <a:gdLst/>
                <a:ahLst/>
                <a:cxnLst/>
                <a:rect r="r" b="b" t="t" l="l"/>
                <a:pathLst>
                  <a:path h="2070100" w="600287">
                    <a:moveTo>
                      <a:pt x="0" y="2070100"/>
                    </a:moveTo>
                    <a:lnTo>
                      <a:pt x="0" y="48023"/>
                    </a:lnTo>
                    <a:cubicBezTo>
                      <a:pt x="1" y="21500"/>
                      <a:pt x="21501" y="0"/>
                      <a:pt x="48023" y="0"/>
                    </a:cubicBezTo>
                    <a:lnTo>
                      <a:pt x="552264" y="0"/>
                    </a:lnTo>
                    <a:cubicBezTo>
                      <a:pt x="578786" y="0"/>
                      <a:pt x="600287" y="21500"/>
                      <a:pt x="600287" y="48023"/>
                    </a:cubicBezTo>
                    <a:lnTo>
                      <a:pt x="600287" y="2070100"/>
                    </a:lnTo>
                    <a:close/>
                  </a:path>
                </a:pathLst>
              </a:custGeom>
              <a:solidFill>
                <a:srgbClr val="FFCFCB"/>
              </a:solidFill>
            </p:spPr>
          </p:sp>
          <p:sp>
            <p:nvSpPr>
              <p:cNvPr name="Freeform 15" id="15"/>
              <p:cNvSpPr/>
              <p:nvPr/>
            </p:nvSpPr>
            <p:spPr>
              <a:xfrm flipH="false" flipV="false" rot="0">
                <a:off x="3360208" y="8637905"/>
                <a:ext cx="600287" cy="1649095"/>
              </a:xfrm>
              <a:custGeom>
                <a:avLst/>
                <a:gdLst/>
                <a:ahLst/>
                <a:cxnLst/>
                <a:rect r="r" b="b" t="t" l="l"/>
                <a:pathLst>
                  <a:path h="1649095" w="600287">
                    <a:moveTo>
                      <a:pt x="0" y="1649095"/>
                    </a:moveTo>
                    <a:lnTo>
                      <a:pt x="0" y="48023"/>
                    </a:lnTo>
                    <a:cubicBezTo>
                      <a:pt x="0" y="21501"/>
                      <a:pt x="21501" y="0"/>
                      <a:pt x="48023" y="0"/>
                    </a:cubicBezTo>
                    <a:lnTo>
                      <a:pt x="552264" y="0"/>
                    </a:lnTo>
                    <a:cubicBezTo>
                      <a:pt x="578786" y="0"/>
                      <a:pt x="600287" y="21501"/>
                      <a:pt x="600287" y="48023"/>
                    </a:cubicBezTo>
                    <a:lnTo>
                      <a:pt x="600287" y="1649095"/>
                    </a:lnTo>
                    <a:close/>
                  </a:path>
                </a:pathLst>
              </a:custGeom>
              <a:solidFill>
                <a:srgbClr val="FFCFCB"/>
              </a:solidFill>
            </p:spPr>
          </p:sp>
          <p:sp>
            <p:nvSpPr>
              <p:cNvPr name="Freeform 16" id="16"/>
              <p:cNvSpPr/>
              <p:nvPr/>
            </p:nvSpPr>
            <p:spPr>
              <a:xfrm flipH="false" flipV="false" rot="0">
                <a:off x="5469043" y="8227483"/>
                <a:ext cx="600287" cy="2059517"/>
              </a:xfrm>
              <a:custGeom>
                <a:avLst/>
                <a:gdLst/>
                <a:ahLst/>
                <a:cxnLst/>
                <a:rect r="r" b="b" t="t" l="l"/>
                <a:pathLst>
                  <a:path h="2059517" w="600287">
                    <a:moveTo>
                      <a:pt x="0" y="2059517"/>
                    </a:moveTo>
                    <a:lnTo>
                      <a:pt x="0" y="48024"/>
                    </a:lnTo>
                    <a:cubicBezTo>
                      <a:pt x="0" y="35287"/>
                      <a:pt x="5060" y="23072"/>
                      <a:pt x="14066" y="14066"/>
                    </a:cubicBezTo>
                    <a:cubicBezTo>
                      <a:pt x="23072" y="5059"/>
                      <a:pt x="35287" y="0"/>
                      <a:pt x="48023" y="0"/>
                    </a:cubicBezTo>
                    <a:lnTo>
                      <a:pt x="552264" y="0"/>
                    </a:lnTo>
                    <a:cubicBezTo>
                      <a:pt x="565000" y="0"/>
                      <a:pt x="577215" y="5059"/>
                      <a:pt x="586222" y="14066"/>
                    </a:cubicBezTo>
                    <a:cubicBezTo>
                      <a:pt x="595228" y="23072"/>
                      <a:pt x="600287" y="35287"/>
                      <a:pt x="600287" y="48024"/>
                    </a:cubicBezTo>
                    <a:lnTo>
                      <a:pt x="600287" y="2059517"/>
                    </a:lnTo>
                    <a:close/>
                  </a:path>
                </a:pathLst>
              </a:custGeom>
              <a:solidFill>
                <a:srgbClr val="FFCFCB"/>
              </a:solidFill>
            </p:spPr>
          </p:sp>
          <p:sp>
            <p:nvSpPr>
              <p:cNvPr name="Freeform 17" id="17"/>
              <p:cNvSpPr/>
              <p:nvPr/>
            </p:nvSpPr>
            <p:spPr>
              <a:xfrm flipH="false" flipV="false" rot="0">
                <a:off x="7577879" y="6992338"/>
                <a:ext cx="600287" cy="3294662"/>
              </a:xfrm>
              <a:custGeom>
                <a:avLst/>
                <a:gdLst/>
                <a:ahLst/>
                <a:cxnLst/>
                <a:rect r="r" b="b" t="t" l="l"/>
                <a:pathLst>
                  <a:path h="3294662" w="600287">
                    <a:moveTo>
                      <a:pt x="0" y="3294662"/>
                    </a:moveTo>
                    <a:lnTo>
                      <a:pt x="0" y="48023"/>
                    </a:lnTo>
                    <a:cubicBezTo>
                      <a:pt x="0" y="35287"/>
                      <a:pt x="5059" y="23072"/>
                      <a:pt x="14065" y="14065"/>
                    </a:cubicBezTo>
                    <a:cubicBezTo>
                      <a:pt x="23071" y="5059"/>
                      <a:pt x="35286" y="0"/>
                      <a:pt x="48022" y="0"/>
                    </a:cubicBezTo>
                    <a:lnTo>
                      <a:pt x="552263" y="0"/>
                    </a:lnTo>
                    <a:cubicBezTo>
                      <a:pt x="564999" y="0"/>
                      <a:pt x="577215" y="5059"/>
                      <a:pt x="586220" y="14065"/>
                    </a:cubicBezTo>
                    <a:cubicBezTo>
                      <a:pt x="595227" y="23071"/>
                      <a:pt x="600286" y="35287"/>
                      <a:pt x="600286" y="48023"/>
                    </a:cubicBezTo>
                    <a:lnTo>
                      <a:pt x="600286" y="3294662"/>
                    </a:lnTo>
                    <a:close/>
                  </a:path>
                </a:pathLst>
              </a:custGeom>
              <a:solidFill>
                <a:srgbClr val="FFCFCB"/>
              </a:solidFill>
            </p:spPr>
          </p:sp>
          <p:sp>
            <p:nvSpPr>
              <p:cNvPr name="Freeform 18" id="18"/>
              <p:cNvSpPr/>
              <p:nvPr/>
            </p:nvSpPr>
            <p:spPr>
              <a:xfrm flipH="false" flipV="false" rot="0">
                <a:off x="9686713" y="6992851"/>
                <a:ext cx="600287" cy="3294149"/>
              </a:xfrm>
              <a:custGeom>
                <a:avLst/>
                <a:gdLst/>
                <a:ahLst/>
                <a:cxnLst/>
                <a:rect r="r" b="b" t="t" l="l"/>
                <a:pathLst>
                  <a:path h="3294149" w="600287">
                    <a:moveTo>
                      <a:pt x="0" y="3294149"/>
                    </a:moveTo>
                    <a:lnTo>
                      <a:pt x="0" y="48023"/>
                    </a:lnTo>
                    <a:cubicBezTo>
                      <a:pt x="0" y="35287"/>
                      <a:pt x="5060" y="23072"/>
                      <a:pt x="14065" y="14065"/>
                    </a:cubicBezTo>
                    <a:cubicBezTo>
                      <a:pt x="23072" y="5059"/>
                      <a:pt x="35287" y="0"/>
                      <a:pt x="48023" y="0"/>
                    </a:cubicBezTo>
                    <a:lnTo>
                      <a:pt x="552264" y="0"/>
                    </a:lnTo>
                    <a:cubicBezTo>
                      <a:pt x="565001" y="0"/>
                      <a:pt x="577216" y="5059"/>
                      <a:pt x="586222" y="14065"/>
                    </a:cubicBezTo>
                    <a:cubicBezTo>
                      <a:pt x="595228" y="23072"/>
                      <a:pt x="600287" y="35287"/>
                      <a:pt x="600287" y="48023"/>
                    </a:cubicBezTo>
                    <a:lnTo>
                      <a:pt x="600287" y="3294149"/>
                    </a:lnTo>
                    <a:close/>
                  </a:path>
                </a:pathLst>
              </a:custGeom>
              <a:solidFill>
                <a:srgbClr val="FFCFCB"/>
              </a:solidFill>
            </p:spPr>
          </p:sp>
        </p:grpSp>
      </p:grpSp>
      <p:grpSp>
        <p:nvGrpSpPr>
          <p:cNvPr name="Group 19" id="19"/>
          <p:cNvGrpSpPr/>
          <p:nvPr/>
        </p:nvGrpSpPr>
        <p:grpSpPr>
          <a:xfrm rot="0">
            <a:off x="8051298" y="7207500"/>
            <a:ext cx="2187175" cy="2050800"/>
            <a:chOff x="0" y="0"/>
            <a:chExt cx="2916233" cy="2734400"/>
          </a:xfrm>
        </p:grpSpPr>
        <p:grpSp>
          <p:nvGrpSpPr>
            <p:cNvPr name="Group 20" id="20"/>
            <p:cNvGrpSpPr>
              <a:grpSpLocks noChangeAspect="true"/>
            </p:cNvGrpSpPr>
            <p:nvPr/>
          </p:nvGrpSpPr>
          <p:grpSpPr>
            <a:xfrm rot="0">
              <a:off x="0" y="0"/>
              <a:ext cx="2916233" cy="2734400"/>
              <a:chOff x="625687" y="1228090"/>
              <a:chExt cx="9661313" cy="9058910"/>
            </a:xfrm>
          </p:grpSpPr>
          <p:sp>
            <p:nvSpPr>
              <p:cNvPr name="Freeform 21" id="21"/>
              <p:cNvSpPr/>
              <p:nvPr/>
            </p:nvSpPr>
            <p:spPr>
              <a:xfrm flipH="false" flipV="false" rot="0">
                <a:off x="0" y="10287000"/>
                <a:ext cx="600287" cy="0"/>
              </a:xfrm>
              <a:custGeom>
                <a:avLst/>
                <a:gdLst/>
                <a:ahLst/>
                <a:cxnLst/>
                <a:rect r="r" b="b" t="t" l="l"/>
                <a:pathLst>
                  <a:path h="0" w="600287">
                    <a:moveTo>
                      <a:pt x="0" y="0"/>
                    </a:moveTo>
                    <a:lnTo>
                      <a:pt x="0" y="0"/>
                    </a:lnTo>
                    <a:lnTo>
                      <a:pt x="600287" y="0"/>
                    </a:lnTo>
                    <a:lnTo>
                      <a:pt x="600287" y="0"/>
                    </a:lnTo>
                    <a:close/>
                  </a:path>
                </a:pathLst>
              </a:custGeom>
              <a:solidFill>
                <a:srgbClr val="F25244"/>
              </a:solidFill>
            </p:spPr>
          </p:sp>
          <p:sp>
            <p:nvSpPr>
              <p:cNvPr name="Freeform 22" id="22"/>
              <p:cNvSpPr/>
              <p:nvPr/>
            </p:nvSpPr>
            <p:spPr>
              <a:xfrm flipH="false" flipV="false" rot="0">
                <a:off x="2108835" y="6988810"/>
                <a:ext cx="600287" cy="3298190"/>
              </a:xfrm>
              <a:custGeom>
                <a:avLst/>
                <a:gdLst/>
                <a:ahLst/>
                <a:cxnLst/>
                <a:rect r="r" b="b" t="t" l="l"/>
                <a:pathLst>
                  <a:path h="3298190" w="600287">
                    <a:moveTo>
                      <a:pt x="0" y="3298190"/>
                    </a:moveTo>
                    <a:lnTo>
                      <a:pt x="0" y="48023"/>
                    </a:lnTo>
                    <a:cubicBezTo>
                      <a:pt x="0" y="35287"/>
                      <a:pt x="5059" y="23072"/>
                      <a:pt x="14065" y="14066"/>
                    </a:cubicBezTo>
                    <a:cubicBezTo>
                      <a:pt x="23071" y="5059"/>
                      <a:pt x="35286" y="0"/>
                      <a:pt x="48023" y="0"/>
                    </a:cubicBezTo>
                    <a:lnTo>
                      <a:pt x="552264" y="0"/>
                    </a:lnTo>
                    <a:cubicBezTo>
                      <a:pt x="565000" y="0"/>
                      <a:pt x="577215" y="5059"/>
                      <a:pt x="586221" y="14066"/>
                    </a:cubicBezTo>
                    <a:cubicBezTo>
                      <a:pt x="595227" y="23072"/>
                      <a:pt x="600287" y="35287"/>
                      <a:pt x="600287" y="48023"/>
                    </a:cubicBezTo>
                    <a:lnTo>
                      <a:pt x="600287" y="3298190"/>
                    </a:lnTo>
                    <a:close/>
                  </a:path>
                </a:pathLst>
              </a:custGeom>
              <a:solidFill>
                <a:srgbClr val="F25244"/>
              </a:solidFill>
            </p:spPr>
          </p:sp>
          <p:sp>
            <p:nvSpPr>
              <p:cNvPr name="Freeform 23" id="23"/>
              <p:cNvSpPr/>
              <p:nvPr/>
            </p:nvSpPr>
            <p:spPr>
              <a:xfrm flipH="false" flipV="false" rot="0">
                <a:off x="4217670" y="4108450"/>
                <a:ext cx="600287" cy="6178550"/>
              </a:xfrm>
              <a:custGeom>
                <a:avLst/>
                <a:gdLst/>
                <a:ahLst/>
                <a:cxnLst/>
                <a:rect r="r" b="b" t="t" l="l"/>
                <a:pathLst>
                  <a:path h="6178550" w="600287">
                    <a:moveTo>
                      <a:pt x="0" y="6178550"/>
                    </a:moveTo>
                    <a:lnTo>
                      <a:pt x="0" y="48023"/>
                    </a:lnTo>
                    <a:cubicBezTo>
                      <a:pt x="0" y="35287"/>
                      <a:pt x="5059" y="23072"/>
                      <a:pt x="14065" y="14065"/>
                    </a:cubicBezTo>
                    <a:cubicBezTo>
                      <a:pt x="23072" y="5059"/>
                      <a:pt x="35287" y="0"/>
                      <a:pt x="48023" y="0"/>
                    </a:cubicBezTo>
                    <a:lnTo>
                      <a:pt x="552264" y="0"/>
                    </a:lnTo>
                    <a:cubicBezTo>
                      <a:pt x="565000" y="0"/>
                      <a:pt x="577215" y="5059"/>
                      <a:pt x="586221" y="14065"/>
                    </a:cubicBezTo>
                    <a:cubicBezTo>
                      <a:pt x="595227" y="23072"/>
                      <a:pt x="600287" y="35287"/>
                      <a:pt x="600287" y="48023"/>
                    </a:cubicBezTo>
                    <a:lnTo>
                      <a:pt x="600287" y="6178550"/>
                    </a:lnTo>
                    <a:close/>
                  </a:path>
                </a:pathLst>
              </a:custGeom>
              <a:solidFill>
                <a:srgbClr val="F25244"/>
              </a:solidFill>
            </p:spPr>
          </p:sp>
          <p:sp>
            <p:nvSpPr>
              <p:cNvPr name="Freeform 24" id="24"/>
              <p:cNvSpPr/>
              <p:nvPr/>
            </p:nvSpPr>
            <p:spPr>
              <a:xfrm flipH="false" flipV="false" rot="0">
                <a:off x="6326505" y="2874010"/>
                <a:ext cx="600287" cy="7412990"/>
              </a:xfrm>
              <a:custGeom>
                <a:avLst/>
                <a:gdLst/>
                <a:ahLst/>
                <a:cxnLst/>
                <a:rect r="r" b="b" t="t" l="l"/>
                <a:pathLst>
                  <a:path h="7412990" w="600287">
                    <a:moveTo>
                      <a:pt x="0" y="7412990"/>
                    </a:moveTo>
                    <a:lnTo>
                      <a:pt x="0" y="48023"/>
                    </a:lnTo>
                    <a:cubicBezTo>
                      <a:pt x="0" y="35286"/>
                      <a:pt x="5060" y="23071"/>
                      <a:pt x="14066" y="14066"/>
                    </a:cubicBezTo>
                    <a:cubicBezTo>
                      <a:pt x="23072" y="5060"/>
                      <a:pt x="35287" y="0"/>
                      <a:pt x="48023" y="0"/>
                    </a:cubicBezTo>
                    <a:lnTo>
                      <a:pt x="552263" y="0"/>
                    </a:lnTo>
                    <a:cubicBezTo>
                      <a:pt x="565000" y="0"/>
                      <a:pt x="577215" y="5059"/>
                      <a:pt x="586221" y="14065"/>
                    </a:cubicBezTo>
                    <a:cubicBezTo>
                      <a:pt x="595228" y="23071"/>
                      <a:pt x="600287" y="35286"/>
                      <a:pt x="600287" y="48023"/>
                    </a:cubicBezTo>
                    <a:lnTo>
                      <a:pt x="600287" y="7412990"/>
                    </a:lnTo>
                    <a:close/>
                  </a:path>
                </a:pathLst>
              </a:custGeom>
              <a:solidFill>
                <a:srgbClr val="F25244"/>
              </a:solidFill>
            </p:spPr>
          </p:sp>
          <p:sp>
            <p:nvSpPr>
              <p:cNvPr name="Freeform 25" id="25"/>
              <p:cNvSpPr/>
              <p:nvPr/>
            </p:nvSpPr>
            <p:spPr>
              <a:xfrm flipH="false" flipV="false" rot="0">
                <a:off x="8435340" y="1228090"/>
                <a:ext cx="600287" cy="9058910"/>
              </a:xfrm>
              <a:custGeom>
                <a:avLst/>
                <a:gdLst/>
                <a:ahLst/>
                <a:cxnLst/>
                <a:rect r="r" b="b" t="t" l="l"/>
                <a:pathLst>
                  <a:path h="9058910" w="600287">
                    <a:moveTo>
                      <a:pt x="0" y="9058910"/>
                    </a:moveTo>
                    <a:lnTo>
                      <a:pt x="0" y="48023"/>
                    </a:lnTo>
                    <a:cubicBezTo>
                      <a:pt x="0" y="21501"/>
                      <a:pt x="21500" y="0"/>
                      <a:pt x="48023" y="0"/>
                    </a:cubicBezTo>
                    <a:lnTo>
                      <a:pt x="552264" y="0"/>
                    </a:lnTo>
                    <a:cubicBezTo>
                      <a:pt x="578787" y="0"/>
                      <a:pt x="600287" y="21501"/>
                      <a:pt x="600287" y="48023"/>
                    </a:cubicBezTo>
                    <a:lnTo>
                      <a:pt x="600287" y="9058910"/>
                    </a:lnTo>
                    <a:close/>
                  </a:path>
                </a:pathLst>
              </a:custGeom>
              <a:solidFill>
                <a:srgbClr val="F25244"/>
              </a:solidFill>
            </p:spPr>
          </p:sp>
          <p:sp>
            <p:nvSpPr>
              <p:cNvPr name="Freeform 26" id="26"/>
              <p:cNvSpPr/>
              <p:nvPr/>
            </p:nvSpPr>
            <p:spPr>
              <a:xfrm flipH="false" flipV="false" rot="0">
                <a:off x="625687" y="8216900"/>
                <a:ext cx="600287" cy="2070100"/>
              </a:xfrm>
              <a:custGeom>
                <a:avLst/>
                <a:gdLst/>
                <a:ahLst/>
                <a:cxnLst/>
                <a:rect r="r" b="b" t="t" l="l"/>
                <a:pathLst>
                  <a:path h="2070100" w="600287">
                    <a:moveTo>
                      <a:pt x="0" y="2070100"/>
                    </a:moveTo>
                    <a:lnTo>
                      <a:pt x="0" y="48023"/>
                    </a:lnTo>
                    <a:cubicBezTo>
                      <a:pt x="0" y="21500"/>
                      <a:pt x="21500" y="0"/>
                      <a:pt x="48023" y="0"/>
                    </a:cubicBezTo>
                    <a:lnTo>
                      <a:pt x="552263" y="0"/>
                    </a:lnTo>
                    <a:cubicBezTo>
                      <a:pt x="578786" y="0"/>
                      <a:pt x="600286" y="21500"/>
                      <a:pt x="600286" y="48023"/>
                    </a:cubicBezTo>
                    <a:lnTo>
                      <a:pt x="600286" y="2070100"/>
                    </a:lnTo>
                    <a:close/>
                  </a:path>
                </a:pathLst>
              </a:custGeom>
              <a:solidFill>
                <a:srgbClr val="F28379"/>
              </a:solidFill>
            </p:spPr>
          </p:sp>
          <p:sp>
            <p:nvSpPr>
              <p:cNvPr name="Freeform 27" id="27"/>
              <p:cNvSpPr/>
              <p:nvPr/>
            </p:nvSpPr>
            <p:spPr>
              <a:xfrm flipH="false" flipV="false" rot="0">
                <a:off x="2734521" y="6988810"/>
                <a:ext cx="600287" cy="3298190"/>
              </a:xfrm>
              <a:custGeom>
                <a:avLst/>
                <a:gdLst/>
                <a:ahLst/>
                <a:cxnLst/>
                <a:rect r="r" b="b" t="t" l="l"/>
                <a:pathLst>
                  <a:path h="3298190" w="600287">
                    <a:moveTo>
                      <a:pt x="1" y="3298190"/>
                    </a:moveTo>
                    <a:lnTo>
                      <a:pt x="1" y="48023"/>
                    </a:lnTo>
                    <a:cubicBezTo>
                      <a:pt x="0" y="35287"/>
                      <a:pt x="5060" y="23072"/>
                      <a:pt x="14066" y="14066"/>
                    </a:cubicBezTo>
                    <a:cubicBezTo>
                      <a:pt x="23072" y="5059"/>
                      <a:pt x="35287" y="0"/>
                      <a:pt x="48024" y="0"/>
                    </a:cubicBezTo>
                    <a:lnTo>
                      <a:pt x="552264" y="0"/>
                    </a:lnTo>
                    <a:cubicBezTo>
                      <a:pt x="565001" y="0"/>
                      <a:pt x="577216" y="5059"/>
                      <a:pt x="586222" y="14066"/>
                    </a:cubicBezTo>
                    <a:cubicBezTo>
                      <a:pt x="595228" y="23072"/>
                      <a:pt x="600287" y="35287"/>
                      <a:pt x="600287" y="48023"/>
                    </a:cubicBezTo>
                    <a:lnTo>
                      <a:pt x="600287" y="3298190"/>
                    </a:lnTo>
                    <a:close/>
                  </a:path>
                </a:pathLst>
              </a:custGeom>
              <a:solidFill>
                <a:srgbClr val="F28379"/>
              </a:solidFill>
            </p:spPr>
          </p:sp>
          <p:sp>
            <p:nvSpPr>
              <p:cNvPr name="Freeform 28" id="28"/>
              <p:cNvSpPr/>
              <p:nvPr/>
            </p:nvSpPr>
            <p:spPr>
              <a:xfrm flipH="false" flipV="false" rot="0">
                <a:off x="4843357" y="6167967"/>
                <a:ext cx="600287" cy="4119033"/>
              </a:xfrm>
              <a:custGeom>
                <a:avLst/>
                <a:gdLst/>
                <a:ahLst/>
                <a:cxnLst/>
                <a:rect r="r" b="b" t="t" l="l"/>
                <a:pathLst>
                  <a:path h="4119033" w="600287">
                    <a:moveTo>
                      <a:pt x="0" y="4119033"/>
                    </a:moveTo>
                    <a:lnTo>
                      <a:pt x="0" y="48023"/>
                    </a:lnTo>
                    <a:cubicBezTo>
                      <a:pt x="0" y="35286"/>
                      <a:pt x="5059" y="23071"/>
                      <a:pt x="14065" y="14065"/>
                    </a:cubicBezTo>
                    <a:cubicBezTo>
                      <a:pt x="23072" y="5059"/>
                      <a:pt x="35286" y="0"/>
                      <a:pt x="48023" y="0"/>
                    </a:cubicBezTo>
                    <a:lnTo>
                      <a:pt x="552263" y="0"/>
                    </a:lnTo>
                    <a:cubicBezTo>
                      <a:pt x="565000" y="0"/>
                      <a:pt x="577214" y="5059"/>
                      <a:pt x="586221" y="14065"/>
                    </a:cubicBezTo>
                    <a:cubicBezTo>
                      <a:pt x="595227" y="23071"/>
                      <a:pt x="600286" y="35286"/>
                      <a:pt x="600286" y="48023"/>
                    </a:cubicBezTo>
                    <a:lnTo>
                      <a:pt x="600286" y="4119033"/>
                    </a:lnTo>
                    <a:close/>
                  </a:path>
                </a:pathLst>
              </a:custGeom>
              <a:solidFill>
                <a:srgbClr val="F28379"/>
              </a:solidFill>
            </p:spPr>
          </p:sp>
          <p:sp>
            <p:nvSpPr>
              <p:cNvPr name="Freeform 29" id="29"/>
              <p:cNvSpPr/>
              <p:nvPr/>
            </p:nvSpPr>
            <p:spPr>
              <a:xfrm flipH="false" flipV="false" rot="0">
                <a:off x="6952192" y="4521341"/>
                <a:ext cx="600287" cy="5765659"/>
              </a:xfrm>
              <a:custGeom>
                <a:avLst/>
                <a:gdLst/>
                <a:ahLst/>
                <a:cxnLst/>
                <a:rect r="r" b="b" t="t" l="l"/>
                <a:pathLst>
                  <a:path h="5765659" w="600287">
                    <a:moveTo>
                      <a:pt x="0" y="5765659"/>
                    </a:moveTo>
                    <a:lnTo>
                      <a:pt x="0" y="48023"/>
                    </a:lnTo>
                    <a:cubicBezTo>
                      <a:pt x="0" y="21501"/>
                      <a:pt x="21500" y="0"/>
                      <a:pt x="48023" y="0"/>
                    </a:cubicBezTo>
                    <a:lnTo>
                      <a:pt x="552263" y="0"/>
                    </a:lnTo>
                    <a:cubicBezTo>
                      <a:pt x="565000" y="0"/>
                      <a:pt x="577214" y="5059"/>
                      <a:pt x="586221" y="14065"/>
                    </a:cubicBezTo>
                    <a:cubicBezTo>
                      <a:pt x="595227" y="23072"/>
                      <a:pt x="600287" y="35287"/>
                      <a:pt x="600287" y="48023"/>
                    </a:cubicBezTo>
                    <a:lnTo>
                      <a:pt x="600287" y="5765659"/>
                    </a:lnTo>
                    <a:close/>
                  </a:path>
                </a:pathLst>
              </a:custGeom>
              <a:solidFill>
                <a:srgbClr val="F28379"/>
              </a:solidFill>
            </p:spPr>
          </p:sp>
          <p:sp>
            <p:nvSpPr>
              <p:cNvPr name="Freeform 30" id="30"/>
              <p:cNvSpPr/>
              <p:nvPr/>
            </p:nvSpPr>
            <p:spPr>
              <a:xfrm flipH="false" flipV="false" rot="0">
                <a:off x="9061027" y="2051627"/>
                <a:ext cx="600287" cy="8235373"/>
              </a:xfrm>
              <a:custGeom>
                <a:avLst/>
                <a:gdLst/>
                <a:ahLst/>
                <a:cxnLst/>
                <a:rect r="r" b="b" t="t" l="l"/>
                <a:pathLst>
                  <a:path h="8235373" w="600287">
                    <a:moveTo>
                      <a:pt x="0" y="8235373"/>
                    </a:moveTo>
                    <a:lnTo>
                      <a:pt x="0" y="48023"/>
                    </a:lnTo>
                    <a:cubicBezTo>
                      <a:pt x="0" y="21501"/>
                      <a:pt x="21500" y="0"/>
                      <a:pt x="48022" y="0"/>
                    </a:cubicBezTo>
                    <a:lnTo>
                      <a:pt x="552264" y="0"/>
                    </a:lnTo>
                    <a:cubicBezTo>
                      <a:pt x="578786" y="0"/>
                      <a:pt x="600286" y="21501"/>
                      <a:pt x="600286" y="48023"/>
                    </a:cubicBezTo>
                    <a:lnTo>
                      <a:pt x="600286" y="8235373"/>
                    </a:lnTo>
                    <a:close/>
                  </a:path>
                </a:pathLst>
              </a:custGeom>
              <a:solidFill>
                <a:srgbClr val="F28379"/>
              </a:solidFill>
            </p:spPr>
          </p:sp>
          <p:sp>
            <p:nvSpPr>
              <p:cNvPr name="Freeform 31" id="31"/>
              <p:cNvSpPr/>
              <p:nvPr/>
            </p:nvSpPr>
            <p:spPr>
              <a:xfrm flipH="false" flipV="false" rot="0">
                <a:off x="1251373" y="8216900"/>
                <a:ext cx="600287" cy="2070100"/>
              </a:xfrm>
              <a:custGeom>
                <a:avLst/>
                <a:gdLst/>
                <a:ahLst/>
                <a:cxnLst/>
                <a:rect r="r" b="b" t="t" l="l"/>
                <a:pathLst>
                  <a:path h="2070100" w="600287">
                    <a:moveTo>
                      <a:pt x="0" y="2070100"/>
                    </a:moveTo>
                    <a:lnTo>
                      <a:pt x="0" y="48023"/>
                    </a:lnTo>
                    <a:cubicBezTo>
                      <a:pt x="1" y="21500"/>
                      <a:pt x="21501" y="0"/>
                      <a:pt x="48023" y="0"/>
                    </a:cubicBezTo>
                    <a:lnTo>
                      <a:pt x="552264" y="0"/>
                    </a:lnTo>
                    <a:cubicBezTo>
                      <a:pt x="578786" y="0"/>
                      <a:pt x="600287" y="21500"/>
                      <a:pt x="600287" y="48023"/>
                    </a:cubicBezTo>
                    <a:lnTo>
                      <a:pt x="600287" y="2070100"/>
                    </a:lnTo>
                    <a:close/>
                  </a:path>
                </a:pathLst>
              </a:custGeom>
              <a:solidFill>
                <a:srgbClr val="FFCFCB"/>
              </a:solidFill>
            </p:spPr>
          </p:sp>
          <p:sp>
            <p:nvSpPr>
              <p:cNvPr name="Freeform 32" id="32"/>
              <p:cNvSpPr/>
              <p:nvPr/>
            </p:nvSpPr>
            <p:spPr>
              <a:xfrm flipH="false" flipV="false" rot="0">
                <a:off x="3360208" y="8637905"/>
                <a:ext cx="600287" cy="1649095"/>
              </a:xfrm>
              <a:custGeom>
                <a:avLst/>
                <a:gdLst/>
                <a:ahLst/>
                <a:cxnLst/>
                <a:rect r="r" b="b" t="t" l="l"/>
                <a:pathLst>
                  <a:path h="1649095" w="600287">
                    <a:moveTo>
                      <a:pt x="0" y="1649095"/>
                    </a:moveTo>
                    <a:lnTo>
                      <a:pt x="0" y="48023"/>
                    </a:lnTo>
                    <a:cubicBezTo>
                      <a:pt x="0" y="21501"/>
                      <a:pt x="21501" y="0"/>
                      <a:pt x="48023" y="0"/>
                    </a:cubicBezTo>
                    <a:lnTo>
                      <a:pt x="552264" y="0"/>
                    </a:lnTo>
                    <a:cubicBezTo>
                      <a:pt x="578786" y="0"/>
                      <a:pt x="600287" y="21501"/>
                      <a:pt x="600287" y="48023"/>
                    </a:cubicBezTo>
                    <a:lnTo>
                      <a:pt x="600287" y="1649095"/>
                    </a:lnTo>
                    <a:close/>
                  </a:path>
                </a:pathLst>
              </a:custGeom>
              <a:solidFill>
                <a:srgbClr val="FFCFCB"/>
              </a:solidFill>
            </p:spPr>
          </p:sp>
          <p:sp>
            <p:nvSpPr>
              <p:cNvPr name="Freeform 33" id="33"/>
              <p:cNvSpPr/>
              <p:nvPr/>
            </p:nvSpPr>
            <p:spPr>
              <a:xfrm flipH="false" flipV="false" rot="0">
                <a:off x="5469043" y="8227483"/>
                <a:ext cx="600287" cy="2059517"/>
              </a:xfrm>
              <a:custGeom>
                <a:avLst/>
                <a:gdLst/>
                <a:ahLst/>
                <a:cxnLst/>
                <a:rect r="r" b="b" t="t" l="l"/>
                <a:pathLst>
                  <a:path h="2059517" w="600287">
                    <a:moveTo>
                      <a:pt x="0" y="2059517"/>
                    </a:moveTo>
                    <a:lnTo>
                      <a:pt x="0" y="48024"/>
                    </a:lnTo>
                    <a:cubicBezTo>
                      <a:pt x="0" y="35287"/>
                      <a:pt x="5060" y="23072"/>
                      <a:pt x="14066" y="14066"/>
                    </a:cubicBezTo>
                    <a:cubicBezTo>
                      <a:pt x="23072" y="5059"/>
                      <a:pt x="35287" y="0"/>
                      <a:pt x="48023" y="0"/>
                    </a:cubicBezTo>
                    <a:lnTo>
                      <a:pt x="552264" y="0"/>
                    </a:lnTo>
                    <a:cubicBezTo>
                      <a:pt x="565000" y="0"/>
                      <a:pt x="577215" y="5059"/>
                      <a:pt x="586222" y="14066"/>
                    </a:cubicBezTo>
                    <a:cubicBezTo>
                      <a:pt x="595228" y="23072"/>
                      <a:pt x="600287" y="35287"/>
                      <a:pt x="600287" y="48024"/>
                    </a:cubicBezTo>
                    <a:lnTo>
                      <a:pt x="600287" y="2059517"/>
                    </a:lnTo>
                    <a:close/>
                  </a:path>
                </a:pathLst>
              </a:custGeom>
              <a:solidFill>
                <a:srgbClr val="FFCFCB"/>
              </a:solidFill>
            </p:spPr>
          </p:sp>
          <p:sp>
            <p:nvSpPr>
              <p:cNvPr name="Freeform 34" id="34"/>
              <p:cNvSpPr/>
              <p:nvPr/>
            </p:nvSpPr>
            <p:spPr>
              <a:xfrm flipH="false" flipV="false" rot="0">
                <a:off x="7577879" y="6992338"/>
                <a:ext cx="600287" cy="3294662"/>
              </a:xfrm>
              <a:custGeom>
                <a:avLst/>
                <a:gdLst/>
                <a:ahLst/>
                <a:cxnLst/>
                <a:rect r="r" b="b" t="t" l="l"/>
                <a:pathLst>
                  <a:path h="3294662" w="600287">
                    <a:moveTo>
                      <a:pt x="0" y="3294662"/>
                    </a:moveTo>
                    <a:lnTo>
                      <a:pt x="0" y="48023"/>
                    </a:lnTo>
                    <a:cubicBezTo>
                      <a:pt x="0" y="35287"/>
                      <a:pt x="5059" y="23072"/>
                      <a:pt x="14065" y="14065"/>
                    </a:cubicBezTo>
                    <a:cubicBezTo>
                      <a:pt x="23071" y="5059"/>
                      <a:pt x="35286" y="0"/>
                      <a:pt x="48022" y="0"/>
                    </a:cubicBezTo>
                    <a:lnTo>
                      <a:pt x="552263" y="0"/>
                    </a:lnTo>
                    <a:cubicBezTo>
                      <a:pt x="564999" y="0"/>
                      <a:pt x="577215" y="5059"/>
                      <a:pt x="586220" y="14065"/>
                    </a:cubicBezTo>
                    <a:cubicBezTo>
                      <a:pt x="595227" y="23071"/>
                      <a:pt x="600286" y="35287"/>
                      <a:pt x="600286" y="48023"/>
                    </a:cubicBezTo>
                    <a:lnTo>
                      <a:pt x="600286" y="3294662"/>
                    </a:lnTo>
                    <a:close/>
                  </a:path>
                </a:pathLst>
              </a:custGeom>
              <a:solidFill>
                <a:srgbClr val="FFCFCB"/>
              </a:solidFill>
            </p:spPr>
          </p:sp>
          <p:sp>
            <p:nvSpPr>
              <p:cNvPr name="Freeform 35" id="35"/>
              <p:cNvSpPr/>
              <p:nvPr/>
            </p:nvSpPr>
            <p:spPr>
              <a:xfrm flipH="false" flipV="false" rot="0">
                <a:off x="9686713" y="6992851"/>
                <a:ext cx="600287" cy="3294149"/>
              </a:xfrm>
              <a:custGeom>
                <a:avLst/>
                <a:gdLst/>
                <a:ahLst/>
                <a:cxnLst/>
                <a:rect r="r" b="b" t="t" l="l"/>
                <a:pathLst>
                  <a:path h="3294149" w="600287">
                    <a:moveTo>
                      <a:pt x="0" y="3294149"/>
                    </a:moveTo>
                    <a:lnTo>
                      <a:pt x="0" y="48023"/>
                    </a:lnTo>
                    <a:cubicBezTo>
                      <a:pt x="0" y="35287"/>
                      <a:pt x="5060" y="23072"/>
                      <a:pt x="14065" y="14065"/>
                    </a:cubicBezTo>
                    <a:cubicBezTo>
                      <a:pt x="23072" y="5059"/>
                      <a:pt x="35287" y="0"/>
                      <a:pt x="48023" y="0"/>
                    </a:cubicBezTo>
                    <a:lnTo>
                      <a:pt x="552264" y="0"/>
                    </a:lnTo>
                    <a:cubicBezTo>
                      <a:pt x="565001" y="0"/>
                      <a:pt x="577216" y="5059"/>
                      <a:pt x="586222" y="14065"/>
                    </a:cubicBezTo>
                    <a:cubicBezTo>
                      <a:pt x="595228" y="23072"/>
                      <a:pt x="600287" y="35287"/>
                      <a:pt x="600287" y="48023"/>
                    </a:cubicBezTo>
                    <a:lnTo>
                      <a:pt x="600287" y="3294149"/>
                    </a:lnTo>
                    <a:close/>
                  </a:path>
                </a:pathLst>
              </a:custGeom>
              <a:solidFill>
                <a:srgbClr val="FFCFCB"/>
              </a:solidFill>
            </p:spPr>
          </p:sp>
        </p:grpSp>
      </p:grpSp>
      <p:sp>
        <p:nvSpPr>
          <p:cNvPr name="Freeform 36" id="36"/>
          <p:cNvSpPr/>
          <p:nvPr/>
        </p:nvSpPr>
        <p:spPr>
          <a:xfrm flipH="false" flipV="false" rot="0">
            <a:off x="16282790" y="7635098"/>
            <a:ext cx="545447" cy="545447"/>
          </a:xfrm>
          <a:custGeom>
            <a:avLst/>
            <a:gdLst/>
            <a:ahLst/>
            <a:cxnLst/>
            <a:rect r="r" b="b" t="t" l="l"/>
            <a:pathLst>
              <a:path h="545447" w="545447">
                <a:moveTo>
                  <a:pt x="0" y="0"/>
                </a:moveTo>
                <a:lnTo>
                  <a:pt x="545447" y="0"/>
                </a:lnTo>
                <a:lnTo>
                  <a:pt x="545447" y="545447"/>
                </a:lnTo>
                <a:lnTo>
                  <a:pt x="0" y="54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2838093" y="3208544"/>
            <a:ext cx="5409586"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Barlow Semi-Bold"/>
              </a:rPr>
              <a:t>Indirect Jumps and Dynamic Control Flow</a:t>
            </a:r>
          </a:p>
        </p:txBody>
      </p:sp>
      <p:sp>
        <p:nvSpPr>
          <p:cNvPr name="TextBox 38" id="38"/>
          <p:cNvSpPr txBox="true"/>
          <p:nvPr/>
        </p:nvSpPr>
        <p:spPr>
          <a:xfrm rot="0">
            <a:off x="2838093" y="3847890"/>
            <a:ext cx="5213205" cy="2348865"/>
          </a:xfrm>
          <a:prstGeom prst="rect">
            <a:avLst/>
          </a:prstGeom>
        </p:spPr>
        <p:txBody>
          <a:bodyPr anchor="t" rtlCol="false" tIns="0" lIns="0" bIns="0" rIns="0">
            <a:spAutoFit/>
          </a:bodyPr>
          <a:lstStyle/>
          <a:p>
            <a:pPr marL="345439" indent="-172720" lvl="1">
              <a:lnSpc>
                <a:spcPts val="2399"/>
              </a:lnSpc>
              <a:buFont typeface="Arial"/>
              <a:buChar char="•"/>
            </a:pPr>
            <a:r>
              <a:rPr lang="en-US" sz="1599" spc="83">
                <a:solidFill>
                  <a:srgbClr val="737373"/>
                </a:solidFill>
                <a:latin typeface="Barlow SemiCondensed"/>
              </a:rPr>
              <a:t>Indirect jumps and dynamic control flow structures, such as function pointers or virtual function calls, make it challenging to determine the exact control flow path statically.</a:t>
            </a:r>
          </a:p>
          <a:p>
            <a:pPr marL="345439" indent="-172720" lvl="1">
              <a:lnSpc>
                <a:spcPts val="2399"/>
              </a:lnSpc>
              <a:buFont typeface="Arial"/>
              <a:buChar char="•"/>
            </a:pPr>
            <a:r>
              <a:rPr lang="en-US" sz="1599" spc="83">
                <a:solidFill>
                  <a:srgbClr val="737373"/>
                </a:solidFill>
                <a:latin typeface="Barlow SemiCondensed"/>
              </a:rPr>
              <a:t>Resolving these indirect jumps requires sophisticated analysis techniques, including interprocedural analysis and context sensitivity, to accurately construct the CFG.</a:t>
            </a:r>
          </a:p>
        </p:txBody>
      </p:sp>
      <p:sp>
        <p:nvSpPr>
          <p:cNvPr name="TextBox 39" id="39"/>
          <p:cNvSpPr txBox="true"/>
          <p:nvPr/>
        </p:nvSpPr>
        <p:spPr>
          <a:xfrm rot="0">
            <a:off x="4332468" y="647282"/>
            <a:ext cx="9623064" cy="712470"/>
          </a:xfrm>
          <a:prstGeom prst="rect">
            <a:avLst/>
          </a:prstGeom>
        </p:spPr>
        <p:txBody>
          <a:bodyPr anchor="t" rtlCol="false" tIns="0" lIns="0" bIns="0" rIns="0">
            <a:spAutoFit/>
          </a:bodyPr>
          <a:lstStyle/>
          <a:p>
            <a:pPr algn="ctr">
              <a:lnSpc>
                <a:spcPts val="5880"/>
              </a:lnSpc>
            </a:pPr>
            <a:r>
              <a:rPr lang="en-US" sz="4200" spc="176">
                <a:solidFill>
                  <a:srgbClr val="0D0D0D"/>
                </a:solidFill>
                <a:latin typeface="Barlow Bold"/>
              </a:rPr>
              <a:t>CHALLENGES IN CFG RECOVERY</a:t>
            </a:r>
          </a:p>
        </p:txBody>
      </p:sp>
      <p:sp>
        <p:nvSpPr>
          <p:cNvPr name="TextBox 40" id="40"/>
          <p:cNvSpPr txBox="true"/>
          <p:nvPr/>
        </p:nvSpPr>
        <p:spPr>
          <a:xfrm rot="0">
            <a:off x="2838093" y="7156410"/>
            <a:ext cx="5664327"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0D0D0D"/>
                </a:solidFill>
                <a:latin typeface="Barlow Semi-Bold"/>
              </a:rPr>
              <a:t>Obfuscation and Code Transformations</a:t>
            </a:r>
          </a:p>
        </p:txBody>
      </p:sp>
      <p:sp>
        <p:nvSpPr>
          <p:cNvPr name="TextBox 41" id="41"/>
          <p:cNvSpPr txBox="true"/>
          <p:nvPr/>
        </p:nvSpPr>
        <p:spPr>
          <a:xfrm rot="0">
            <a:off x="2838093" y="7795756"/>
            <a:ext cx="5051280" cy="2348865"/>
          </a:xfrm>
          <a:prstGeom prst="rect">
            <a:avLst/>
          </a:prstGeom>
        </p:spPr>
        <p:txBody>
          <a:bodyPr anchor="t" rtlCol="false" tIns="0" lIns="0" bIns="0" rIns="0">
            <a:spAutoFit/>
          </a:bodyPr>
          <a:lstStyle/>
          <a:p>
            <a:pPr marL="345439" indent="-172720" lvl="1">
              <a:lnSpc>
                <a:spcPts val="2399"/>
              </a:lnSpc>
              <a:buFont typeface="Arial"/>
              <a:buChar char="•"/>
            </a:pPr>
            <a:r>
              <a:rPr lang="en-US" sz="1599" spc="83">
                <a:solidFill>
                  <a:srgbClr val="737373"/>
                </a:solidFill>
                <a:latin typeface="Barlow SemiCondensed"/>
              </a:rPr>
              <a:t>Malware authors often employ various obfuscation techniques to hide the true control flow and make static analysis more difficult. </a:t>
            </a:r>
          </a:p>
          <a:p>
            <a:pPr marL="345439" indent="-172720" lvl="1">
              <a:lnSpc>
                <a:spcPts val="2399"/>
              </a:lnSpc>
              <a:buFont typeface="Arial"/>
              <a:buChar char="•"/>
            </a:pPr>
            <a:r>
              <a:rPr lang="en-US" sz="1599" spc="83">
                <a:solidFill>
                  <a:srgbClr val="737373"/>
                </a:solidFill>
                <a:latin typeface="Barlow SemiCondensed"/>
              </a:rPr>
              <a:t>These techniques can include code obfuscation, control-flow flattening, or encryption. </a:t>
            </a:r>
          </a:p>
          <a:p>
            <a:pPr marL="345439" indent="-172720" lvl="1">
              <a:lnSpc>
                <a:spcPts val="2399"/>
              </a:lnSpc>
              <a:buFont typeface="Arial"/>
              <a:buChar char="•"/>
            </a:pPr>
            <a:r>
              <a:rPr lang="en-US" sz="1599" spc="83">
                <a:solidFill>
                  <a:srgbClr val="737373"/>
                </a:solidFill>
                <a:latin typeface="Barlow SemiCondensed"/>
              </a:rPr>
              <a:t>Such obfuscation may disrupt the sequential flow of instructions and hinder the accurate recovery of the CFG.</a:t>
            </a:r>
          </a:p>
        </p:txBody>
      </p:sp>
      <p:sp>
        <p:nvSpPr>
          <p:cNvPr name="TextBox 42" id="42"/>
          <p:cNvSpPr txBox="true"/>
          <p:nvPr/>
        </p:nvSpPr>
        <p:spPr>
          <a:xfrm rot="0">
            <a:off x="10954975" y="3208445"/>
            <a:ext cx="4896752" cy="382270"/>
          </a:xfrm>
          <a:prstGeom prst="rect">
            <a:avLst/>
          </a:prstGeom>
        </p:spPr>
        <p:txBody>
          <a:bodyPr anchor="t" rtlCol="false" tIns="0" lIns="0" bIns="0" rIns="0">
            <a:spAutoFit/>
          </a:bodyPr>
          <a:lstStyle/>
          <a:p>
            <a:pPr algn="r" marL="0" indent="0" lvl="1">
              <a:lnSpc>
                <a:spcPts val="3079"/>
              </a:lnSpc>
              <a:spcBef>
                <a:spcPct val="0"/>
              </a:spcBef>
            </a:pPr>
            <a:r>
              <a:rPr lang="en-US" sz="2199">
                <a:solidFill>
                  <a:srgbClr val="0D0D0D"/>
                </a:solidFill>
                <a:latin typeface="Barlow Semi-Bold"/>
              </a:rPr>
              <a:t>Exception Handling and Error Recovery</a:t>
            </a:r>
          </a:p>
        </p:txBody>
      </p:sp>
      <p:sp>
        <p:nvSpPr>
          <p:cNvPr name="TextBox 43" id="43"/>
          <p:cNvSpPr txBox="true"/>
          <p:nvPr/>
        </p:nvSpPr>
        <p:spPr>
          <a:xfrm rot="0">
            <a:off x="11248057" y="3847890"/>
            <a:ext cx="4199568" cy="2939415"/>
          </a:xfrm>
          <a:prstGeom prst="rect">
            <a:avLst/>
          </a:prstGeom>
        </p:spPr>
        <p:txBody>
          <a:bodyPr anchor="t" rtlCol="false" tIns="0" lIns="0" bIns="0" rIns="0">
            <a:spAutoFit/>
          </a:bodyPr>
          <a:lstStyle/>
          <a:p>
            <a:pPr algn="just">
              <a:lnSpc>
                <a:spcPts val="2399"/>
              </a:lnSpc>
            </a:pPr>
            <a:r>
              <a:rPr lang="en-US" sz="1599" spc="83">
                <a:solidFill>
                  <a:srgbClr val="737373"/>
                </a:solidFill>
                <a:latin typeface="Barlow SemiCondensed"/>
              </a:rPr>
              <a:t>Exception handling mechanisms and error recovery code introduce non-linear control flow paths that deviate from the regular flow. Exception handling can involve catch blocks, try-catch-finally constructs, or setjmp/longjmp functions. </a:t>
            </a:r>
          </a:p>
          <a:p>
            <a:pPr algn="just" marL="0" indent="0" lvl="0">
              <a:lnSpc>
                <a:spcPts val="2399"/>
              </a:lnSpc>
              <a:spcBef>
                <a:spcPct val="0"/>
              </a:spcBef>
            </a:pPr>
            <a:r>
              <a:rPr lang="en-US" sz="1599" spc="83">
                <a:solidFill>
                  <a:srgbClr val="737373"/>
                </a:solidFill>
                <a:latin typeface="Barlow SemiCondensed"/>
              </a:rPr>
              <a:t>Recovering the CFG in the presence of exception handling requires specialized analysis techniques to handle these control flow diversions.</a:t>
            </a:r>
          </a:p>
        </p:txBody>
      </p:sp>
      <p:sp>
        <p:nvSpPr>
          <p:cNvPr name="TextBox 44" id="44"/>
          <p:cNvSpPr txBox="true"/>
          <p:nvPr/>
        </p:nvSpPr>
        <p:spPr>
          <a:xfrm rot="0">
            <a:off x="10638523" y="7156410"/>
            <a:ext cx="4997226" cy="382270"/>
          </a:xfrm>
          <a:prstGeom prst="rect">
            <a:avLst/>
          </a:prstGeom>
        </p:spPr>
        <p:txBody>
          <a:bodyPr anchor="t" rtlCol="false" tIns="0" lIns="0" bIns="0" rIns="0">
            <a:spAutoFit/>
          </a:bodyPr>
          <a:lstStyle/>
          <a:p>
            <a:pPr algn="r" marL="0" indent="0" lvl="1">
              <a:lnSpc>
                <a:spcPts val="3079"/>
              </a:lnSpc>
              <a:spcBef>
                <a:spcPct val="0"/>
              </a:spcBef>
            </a:pPr>
            <a:r>
              <a:rPr lang="en-US" sz="2199">
                <a:solidFill>
                  <a:srgbClr val="0D0D0D"/>
                </a:solidFill>
                <a:latin typeface="Barlow Semi-Bold"/>
              </a:rPr>
              <a:t>Lack of Complete Type Information</a:t>
            </a:r>
          </a:p>
        </p:txBody>
      </p:sp>
      <p:sp>
        <p:nvSpPr>
          <p:cNvPr name="TextBox 45" id="45"/>
          <p:cNvSpPr txBox="true"/>
          <p:nvPr/>
        </p:nvSpPr>
        <p:spPr>
          <a:xfrm rot="0">
            <a:off x="11057623" y="7643455"/>
            <a:ext cx="6561213" cy="2053590"/>
          </a:xfrm>
          <a:prstGeom prst="rect">
            <a:avLst/>
          </a:prstGeom>
        </p:spPr>
        <p:txBody>
          <a:bodyPr anchor="t" rtlCol="false" tIns="0" lIns="0" bIns="0" rIns="0">
            <a:spAutoFit/>
          </a:bodyPr>
          <a:lstStyle/>
          <a:p>
            <a:pPr algn="just" marL="345439" indent="-172720" lvl="1">
              <a:lnSpc>
                <a:spcPts val="2399"/>
              </a:lnSpc>
              <a:buFont typeface="Arial"/>
              <a:buChar char="•"/>
            </a:pPr>
            <a:r>
              <a:rPr lang="en-US" sz="1599" spc="83">
                <a:solidFill>
                  <a:srgbClr val="737373"/>
                </a:solidFill>
                <a:latin typeface="Barlow SemiCondensed"/>
              </a:rPr>
              <a:t>In static analysis, the absence of complete type information can pose challenges for CFG recovery. </a:t>
            </a:r>
          </a:p>
          <a:p>
            <a:pPr algn="just" marL="345439" indent="-172720" lvl="1">
              <a:lnSpc>
                <a:spcPts val="2399"/>
              </a:lnSpc>
              <a:buFont typeface="Arial"/>
              <a:buChar char="•"/>
            </a:pPr>
            <a:r>
              <a:rPr lang="en-US" sz="1599" spc="83">
                <a:solidFill>
                  <a:srgbClr val="737373"/>
                </a:solidFill>
                <a:latin typeface="Barlow SemiCondensed"/>
              </a:rPr>
              <a:t>In many cases, type inference or type recovery techniques are required to determine the proper type information of variables, function parameters, or return values. </a:t>
            </a:r>
          </a:p>
          <a:p>
            <a:pPr algn="just" marL="345439" indent="-172720" lvl="1">
              <a:lnSpc>
                <a:spcPts val="2399"/>
              </a:lnSpc>
              <a:buFont typeface="Arial"/>
              <a:buChar char="•"/>
            </a:pPr>
            <a:r>
              <a:rPr lang="en-US" sz="1599" spc="83">
                <a:solidFill>
                  <a:srgbClr val="737373"/>
                </a:solidFill>
                <a:latin typeface="Barlow SemiCondensed"/>
              </a:rPr>
              <a:t>The accuracy of CFG recovery can be compromised if the analysis lacks sufficient type information.</a:t>
            </a:r>
          </a:p>
        </p:txBody>
      </p:sp>
      <p:sp>
        <p:nvSpPr>
          <p:cNvPr name="Freeform 46" id="46"/>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7" id="47"/>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0">
            <a:off x="16282790" y="5318397"/>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1" id="51"/>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2" id="52"/>
          <p:cNvSpPr/>
          <p:nvPr/>
        </p:nvSpPr>
        <p:spPr>
          <a:xfrm flipH="false" flipV="false" rot="0">
            <a:off x="909289" y="9619594"/>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3" id="53"/>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4" id="54"/>
          <p:cNvSpPr/>
          <p:nvPr/>
        </p:nvSpPr>
        <p:spPr>
          <a:xfrm flipH="false" flipV="false" rot="0">
            <a:off x="16170500" y="10172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1830195">
            <a:off x="2116568" y="4751869"/>
            <a:ext cx="3244473" cy="0"/>
          </a:xfrm>
          <a:prstGeom prst="line">
            <a:avLst/>
          </a:prstGeom>
          <a:ln cap="flat" w="47625">
            <a:solidFill>
              <a:srgbClr val="3C5679"/>
            </a:solidFill>
            <a:prstDash val="sysDot"/>
            <a:headEnd type="none" len="sm" w="sm"/>
            <a:tailEnd type="none" len="sm" w="sm"/>
          </a:ln>
        </p:spPr>
      </p:sp>
      <p:sp>
        <p:nvSpPr>
          <p:cNvPr name="AutoShape 3" id="3"/>
          <p:cNvSpPr/>
          <p:nvPr/>
        </p:nvSpPr>
        <p:spPr>
          <a:xfrm rot="1830195">
            <a:off x="9322672" y="4751869"/>
            <a:ext cx="3244473" cy="0"/>
          </a:xfrm>
          <a:prstGeom prst="line">
            <a:avLst/>
          </a:prstGeom>
          <a:ln cap="flat" w="47625">
            <a:solidFill>
              <a:srgbClr val="3C5679"/>
            </a:solidFill>
            <a:prstDash val="sysDot"/>
            <a:headEnd type="none" len="sm" w="sm"/>
            <a:tailEnd type="none" len="sm" w="sm"/>
          </a:ln>
        </p:spPr>
      </p:sp>
      <p:sp>
        <p:nvSpPr>
          <p:cNvPr name="AutoShape 4" id="4"/>
          <p:cNvSpPr/>
          <p:nvPr/>
        </p:nvSpPr>
        <p:spPr>
          <a:xfrm rot="8885883">
            <a:off x="5719208" y="4751869"/>
            <a:ext cx="3244473" cy="0"/>
          </a:xfrm>
          <a:prstGeom prst="line">
            <a:avLst/>
          </a:prstGeom>
          <a:ln cap="flat" w="47625">
            <a:solidFill>
              <a:srgbClr val="3C5679"/>
            </a:solidFill>
            <a:prstDash val="sysDot"/>
            <a:headEnd type="none" len="sm" w="sm"/>
            <a:tailEnd type="none" len="sm" w="sm"/>
          </a:ln>
        </p:spPr>
      </p:sp>
      <p:sp>
        <p:nvSpPr>
          <p:cNvPr name="AutoShape 5" id="5"/>
          <p:cNvSpPr/>
          <p:nvPr/>
        </p:nvSpPr>
        <p:spPr>
          <a:xfrm rot="8885883">
            <a:off x="12925312" y="4751869"/>
            <a:ext cx="3244473" cy="0"/>
          </a:xfrm>
          <a:prstGeom prst="line">
            <a:avLst/>
          </a:prstGeom>
          <a:ln cap="flat" w="47625">
            <a:solidFill>
              <a:srgbClr val="3C5679"/>
            </a:solidFill>
            <a:prstDash val="sysDot"/>
            <a:headEnd type="none" len="sm" w="sm"/>
            <a:tailEnd type="none" len="sm" w="sm"/>
          </a:ln>
        </p:spPr>
      </p:sp>
      <p:grpSp>
        <p:nvGrpSpPr>
          <p:cNvPr name="Group 6" id="6"/>
          <p:cNvGrpSpPr/>
          <p:nvPr/>
        </p:nvGrpSpPr>
        <p:grpSpPr>
          <a:xfrm rot="0">
            <a:off x="783864" y="2469265"/>
            <a:ext cx="2306417" cy="23064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1F1F1"/>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3216677" y="766195"/>
            <a:ext cx="11977748" cy="712470"/>
          </a:xfrm>
          <a:prstGeom prst="rect">
            <a:avLst/>
          </a:prstGeom>
        </p:spPr>
        <p:txBody>
          <a:bodyPr anchor="t" rtlCol="false" tIns="0" lIns="0" bIns="0" rIns="0">
            <a:spAutoFit/>
          </a:bodyPr>
          <a:lstStyle/>
          <a:p>
            <a:pPr algn="ctr">
              <a:lnSpc>
                <a:spcPts val="5880"/>
              </a:lnSpc>
              <a:spcBef>
                <a:spcPct val="0"/>
              </a:spcBef>
            </a:pPr>
            <a:r>
              <a:rPr lang="en-US" sz="4200" spc="126">
                <a:solidFill>
                  <a:srgbClr val="142740"/>
                </a:solidFill>
                <a:latin typeface="Barlow Bold"/>
              </a:rPr>
              <a:t>XAI AND THE GOAL</a:t>
            </a:r>
          </a:p>
        </p:txBody>
      </p:sp>
      <p:sp>
        <p:nvSpPr>
          <p:cNvPr name="TextBox 10" id="10"/>
          <p:cNvSpPr txBox="true"/>
          <p:nvPr/>
        </p:nvSpPr>
        <p:spPr>
          <a:xfrm rot="0">
            <a:off x="285460" y="6129446"/>
            <a:ext cx="3303223" cy="415290"/>
          </a:xfrm>
          <a:prstGeom prst="rect">
            <a:avLst/>
          </a:prstGeom>
        </p:spPr>
        <p:txBody>
          <a:bodyPr anchor="t" rtlCol="false" tIns="0" lIns="0" bIns="0" rIns="0">
            <a:spAutoFit/>
          </a:bodyPr>
          <a:lstStyle/>
          <a:p>
            <a:pPr algn="ctr">
              <a:lnSpc>
                <a:spcPts val="3359"/>
              </a:lnSpc>
            </a:pPr>
            <a:r>
              <a:rPr lang="en-US" sz="2400" spc="72">
                <a:solidFill>
                  <a:srgbClr val="142740"/>
                </a:solidFill>
                <a:latin typeface="Barlow Bold"/>
              </a:rPr>
              <a:t>Transparency</a:t>
            </a:r>
          </a:p>
        </p:txBody>
      </p:sp>
      <p:sp>
        <p:nvSpPr>
          <p:cNvPr name="TextBox 11" id="11"/>
          <p:cNvSpPr txBox="true"/>
          <p:nvPr/>
        </p:nvSpPr>
        <p:spPr>
          <a:xfrm rot="0">
            <a:off x="285460" y="7180126"/>
            <a:ext cx="3303223" cy="1768474"/>
          </a:xfrm>
          <a:prstGeom prst="rect">
            <a:avLst/>
          </a:prstGeom>
        </p:spPr>
        <p:txBody>
          <a:bodyPr anchor="t" rtlCol="false" tIns="0" lIns="0" bIns="0" rIns="0">
            <a:spAutoFit/>
          </a:bodyPr>
          <a:lstStyle/>
          <a:p>
            <a:pPr algn="ctr">
              <a:lnSpc>
                <a:spcPts val="2800"/>
              </a:lnSpc>
              <a:spcBef>
                <a:spcPct val="0"/>
              </a:spcBef>
            </a:pPr>
            <a:r>
              <a:rPr lang="en-US" sz="2000">
                <a:solidFill>
                  <a:srgbClr val="3C5679"/>
                </a:solidFill>
                <a:latin typeface="Barlow Medium"/>
              </a:rPr>
              <a:t>Making AI models more understandable and revealing how they arrive at specific decisions or predictions.</a:t>
            </a:r>
          </a:p>
          <a:p>
            <a:pPr algn="ctr" marL="0" indent="0" lvl="0">
              <a:lnSpc>
                <a:spcPts val="2800"/>
              </a:lnSpc>
              <a:spcBef>
                <a:spcPct val="0"/>
              </a:spcBef>
            </a:pPr>
          </a:p>
        </p:txBody>
      </p:sp>
      <p:sp>
        <p:nvSpPr>
          <p:cNvPr name="TextBox 12" id="12"/>
          <p:cNvSpPr txBox="true"/>
          <p:nvPr/>
        </p:nvSpPr>
        <p:spPr>
          <a:xfrm rot="0">
            <a:off x="14699316" y="5919896"/>
            <a:ext cx="3303223" cy="834390"/>
          </a:xfrm>
          <a:prstGeom prst="rect">
            <a:avLst/>
          </a:prstGeom>
        </p:spPr>
        <p:txBody>
          <a:bodyPr anchor="t" rtlCol="false" tIns="0" lIns="0" bIns="0" rIns="0">
            <a:spAutoFit/>
          </a:bodyPr>
          <a:lstStyle/>
          <a:p>
            <a:pPr algn="ctr">
              <a:lnSpc>
                <a:spcPts val="3359"/>
              </a:lnSpc>
            </a:pPr>
            <a:r>
              <a:rPr lang="en-US" sz="2400" spc="72">
                <a:solidFill>
                  <a:srgbClr val="142740"/>
                </a:solidFill>
                <a:latin typeface="Barlow Bold"/>
              </a:rPr>
              <a:t>Regulatory Compliance</a:t>
            </a:r>
          </a:p>
        </p:txBody>
      </p:sp>
      <p:sp>
        <p:nvSpPr>
          <p:cNvPr name="TextBox 13" id="13"/>
          <p:cNvSpPr txBox="true"/>
          <p:nvPr/>
        </p:nvSpPr>
        <p:spPr>
          <a:xfrm rot="0">
            <a:off x="14699316" y="6761026"/>
            <a:ext cx="3303223" cy="3178174"/>
          </a:xfrm>
          <a:prstGeom prst="rect">
            <a:avLst/>
          </a:prstGeom>
        </p:spPr>
        <p:txBody>
          <a:bodyPr anchor="t" rtlCol="false" tIns="0" lIns="0" bIns="0" rIns="0">
            <a:spAutoFit/>
          </a:bodyPr>
          <a:lstStyle/>
          <a:p>
            <a:pPr algn="ctr">
              <a:lnSpc>
                <a:spcPts val="2800"/>
              </a:lnSpc>
              <a:spcBef>
                <a:spcPct val="0"/>
              </a:spcBef>
            </a:pPr>
            <a:r>
              <a:rPr lang="en-US" sz="2000">
                <a:solidFill>
                  <a:srgbClr val="3C5679"/>
                </a:solidFill>
                <a:latin typeface="Barlow Medium"/>
              </a:rPr>
              <a:t>In some industries, such as healthcare and finance, there are strict regulations about using AI models. XAI can help meet these regulatory requirements by providing justifications for model decisions.</a:t>
            </a:r>
          </a:p>
          <a:p>
            <a:pPr algn="ctr" marL="0" indent="0" lvl="0">
              <a:lnSpc>
                <a:spcPts val="2800"/>
              </a:lnSpc>
              <a:spcBef>
                <a:spcPct val="0"/>
              </a:spcBef>
            </a:pPr>
          </a:p>
        </p:txBody>
      </p:sp>
      <p:sp>
        <p:nvSpPr>
          <p:cNvPr name="TextBox 14" id="14"/>
          <p:cNvSpPr txBox="true"/>
          <p:nvPr/>
        </p:nvSpPr>
        <p:spPr>
          <a:xfrm rot="0">
            <a:off x="3888924" y="7563096"/>
            <a:ext cx="3303223" cy="415290"/>
          </a:xfrm>
          <a:prstGeom prst="rect">
            <a:avLst/>
          </a:prstGeom>
        </p:spPr>
        <p:txBody>
          <a:bodyPr anchor="t" rtlCol="false" tIns="0" lIns="0" bIns="0" rIns="0">
            <a:spAutoFit/>
          </a:bodyPr>
          <a:lstStyle/>
          <a:p>
            <a:pPr algn="ctr">
              <a:lnSpc>
                <a:spcPts val="3359"/>
              </a:lnSpc>
            </a:pPr>
            <a:r>
              <a:rPr lang="en-US" sz="2400" spc="72">
                <a:solidFill>
                  <a:srgbClr val="142740"/>
                </a:solidFill>
                <a:latin typeface="Barlow Bold"/>
              </a:rPr>
              <a:t>Interpretability</a:t>
            </a:r>
          </a:p>
        </p:txBody>
      </p:sp>
      <p:sp>
        <p:nvSpPr>
          <p:cNvPr name="TextBox 15" id="15"/>
          <p:cNvSpPr txBox="true"/>
          <p:nvPr/>
        </p:nvSpPr>
        <p:spPr>
          <a:xfrm rot="0">
            <a:off x="3888924" y="8194676"/>
            <a:ext cx="3452520" cy="176847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3C5679"/>
                </a:solidFill>
                <a:latin typeface="Barlow Medium"/>
              </a:rPr>
              <a:t>Providing human-interpretable explanations for the model's behavior, helping users understand the key factors influencing the output.</a:t>
            </a:r>
          </a:p>
        </p:txBody>
      </p:sp>
      <p:sp>
        <p:nvSpPr>
          <p:cNvPr name="TextBox 16" id="16"/>
          <p:cNvSpPr txBox="true"/>
          <p:nvPr/>
        </p:nvSpPr>
        <p:spPr>
          <a:xfrm rot="0">
            <a:off x="7190691" y="6338996"/>
            <a:ext cx="3603464" cy="431800"/>
          </a:xfrm>
          <a:prstGeom prst="rect">
            <a:avLst/>
          </a:prstGeom>
        </p:spPr>
        <p:txBody>
          <a:bodyPr anchor="t" rtlCol="false" tIns="0" lIns="0" bIns="0" rIns="0">
            <a:spAutoFit/>
          </a:bodyPr>
          <a:lstStyle/>
          <a:p>
            <a:pPr algn="ctr">
              <a:lnSpc>
                <a:spcPts val="3499"/>
              </a:lnSpc>
            </a:pPr>
            <a:r>
              <a:rPr lang="en-US" sz="2499" spc="74">
                <a:solidFill>
                  <a:srgbClr val="142740"/>
                </a:solidFill>
                <a:latin typeface="Barlow Bold"/>
              </a:rPr>
              <a:t>Trust</a:t>
            </a:r>
          </a:p>
        </p:txBody>
      </p:sp>
      <p:sp>
        <p:nvSpPr>
          <p:cNvPr name="TextBox 17" id="17"/>
          <p:cNvSpPr txBox="true"/>
          <p:nvPr/>
        </p:nvSpPr>
        <p:spPr>
          <a:xfrm rot="0">
            <a:off x="7341445" y="7180126"/>
            <a:ext cx="3603464" cy="1416049"/>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3C5679"/>
                </a:solidFill>
                <a:latin typeface="Barlow Medium"/>
              </a:rPr>
              <a:t>Building trust with end-users, as they can see and verify the reasoning behind AI-driven decisions.</a:t>
            </a:r>
          </a:p>
        </p:txBody>
      </p:sp>
      <p:sp>
        <p:nvSpPr>
          <p:cNvPr name="TextBox 18" id="18"/>
          <p:cNvSpPr txBox="true"/>
          <p:nvPr/>
        </p:nvSpPr>
        <p:spPr>
          <a:xfrm rot="0">
            <a:off x="11095852" y="7353546"/>
            <a:ext cx="3303223" cy="834390"/>
          </a:xfrm>
          <a:prstGeom prst="rect">
            <a:avLst/>
          </a:prstGeom>
        </p:spPr>
        <p:txBody>
          <a:bodyPr anchor="t" rtlCol="false" tIns="0" lIns="0" bIns="0" rIns="0">
            <a:spAutoFit/>
          </a:bodyPr>
          <a:lstStyle/>
          <a:p>
            <a:pPr algn="ctr">
              <a:lnSpc>
                <a:spcPts val="3359"/>
              </a:lnSpc>
            </a:pPr>
            <a:r>
              <a:rPr lang="en-US" sz="2400" spc="72">
                <a:solidFill>
                  <a:srgbClr val="142740"/>
                </a:solidFill>
                <a:latin typeface="Barlow Bold"/>
              </a:rPr>
              <a:t>Detection of Bias and Errors</a:t>
            </a:r>
          </a:p>
        </p:txBody>
      </p:sp>
      <p:sp>
        <p:nvSpPr>
          <p:cNvPr name="TextBox 19" id="19"/>
          <p:cNvSpPr txBox="true"/>
          <p:nvPr/>
        </p:nvSpPr>
        <p:spPr>
          <a:xfrm rot="0">
            <a:off x="11095852" y="8194676"/>
            <a:ext cx="3303223" cy="176847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3C5679"/>
                </a:solidFill>
                <a:latin typeface="Barlow Medium"/>
              </a:rPr>
              <a:t>XAI can help identify biases and errors in the AI model, making it easier to rectify and improve the fairness of the system.</a:t>
            </a:r>
          </a:p>
        </p:txBody>
      </p:sp>
      <p:grpSp>
        <p:nvGrpSpPr>
          <p:cNvPr name="Group 20" id="20"/>
          <p:cNvGrpSpPr/>
          <p:nvPr/>
        </p:nvGrpSpPr>
        <p:grpSpPr>
          <a:xfrm rot="0">
            <a:off x="4387328" y="4775682"/>
            <a:ext cx="2306417" cy="2306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1F1F1"/>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7989145" y="2469265"/>
            <a:ext cx="2306417" cy="230641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1F1F1"/>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0">
            <a:off x="15194426" y="2469265"/>
            <a:ext cx="2306417" cy="230641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1F1F1"/>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9" id="29"/>
          <p:cNvGrpSpPr/>
          <p:nvPr/>
        </p:nvGrpSpPr>
        <p:grpSpPr>
          <a:xfrm rot="0">
            <a:off x="11594255" y="4775682"/>
            <a:ext cx="2306417" cy="230641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1F1F1"/>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32" id="32"/>
          <p:cNvSpPr/>
          <p:nvPr/>
        </p:nvSpPr>
        <p:spPr>
          <a:xfrm flipH="false" flipV="false" rot="0">
            <a:off x="4838114" y="5232614"/>
            <a:ext cx="1404845" cy="1392552"/>
          </a:xfrm>
          <a:custGeom>
            <a:avLst/>
            <a:gdLst/>
            <a:ahLst/>
            <a:cxnLst/>
            <a:rect r="r" b="b" t="t" l="l"/>
            <a:pathLst>
              <a:path h="1392552" w="1404845">
                <a:moveTo>
                  <a:pt x="0" y="0"/>
                </a:moveTo>
                <a:lnTo>
                  <a:pt x="1404844" y="0"/>
                </a:lnTo>
                <a:lnTo>
                  <a:pt x="1404844" y="1392553"/>
                </a:lnTo>
                <a:lnTo>
                  <a:pt x="0" y="13925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2199147" y="5232614"/>
            <a:ext cx="1096635" cy="1392552"/>
          </a:xfrm>
          <a:custGeom>
            <a:avLst/>
            <a:gdLst/>
            <a:ahLst/>
            <a:cxnLst/>
            <a:rect r="r" b="b" t="t" l="l"/>
            <a:pathLst>
              <a:path h="1392552" w="1096635">
                <a:moveTo>
                  <a:pt x="0" y="0"/>
                </a:moveTo>
                <a:lnTo>
                  <a:pt x="1096634" y="0"/>
                </a:lnTo>
                <a:lnTo>
                  <a:pt x="1096634" y="1392553"/>
                </a:lnTo>
                <a:lnTo>
                  <a:pt x="0" y="1392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5800187" y="2926197"/>
            <a:ext cx="1094894" cy="1392552"/>
          </a:xfrm>
          <a:custGeom>
            <a:avLst/>
            <a:gdLst/>
            <a:ahLst/>
            <a:cxnLst/>
            <a:rect r="r" b="b" t="t" l="l"/>
            <a:pathLst>
              <a:path h="1392552" w="1094894">
                <a:moveTo>
                  <a:pt x="0" y="0"/>
                </a:moveTo>
                <a:lnTo>
                  <a:pt x="1094894" y="0"/>
                </a:lnTo>
                <a:lnTo>
                  <a:pt x="1094894" y="1392552"/>
                </a:lnTo>
                <a:lnTo>
                  <a:pt x="0" y="13925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8446077" y="2926197"/>
            <a:ext cx="1392552" cy="1392552"/>
          </a:xfrm>
          <a:custGeom>
            <a:avLst/>
            <a:gdLst/>
            <a:ahLst/>
            <a:cxnLst/>
            <a:rect r="r" b="b" t="t" l="l"/>
            <a:pathLst>
              <a:path h="1392552" w="1392552">
                <a:moveTo>
                  <a:pt x="0" y="0"/>
                </a:moveTo>
                <a:lnTo>
                  <a:pt x="1392552" y="0"/>
                </a:lnTo>
                <a:lnTo>
                  <a:pt x="1392552" y="1392552"/>
                </a:lnTo>
                <a:lnTo>
                  <a:pt x="0" y="1392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1409643" y="2926197"/>
            <a:ext cx="1054858" cy="1392552"/>
          </a:xfrm>
          <a:custGeom>
            <a:avLst/>
            <a:gdLst/>
            <a:ahLst/>
            <a:cxnLst/>
            <a:rect r="r" b="b" t="t" l="l"/>
            <a:pathLst>
              <a:path h="1392552" w="1054858">
                <a:moveTo>
                  <a:pt x="0" y="0"/>
                </a:moveTo>
                <a:lnTo>
                  <a:pt x="1054858" y="0"/>
                </a:lnTo>
                <a:lnTo>
                  <a:pt x="1054858" y="1392552"/>
                </a:lnTo>
                <a:lnTo>
                  <a:pt x="0" y="1392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683371" y="10013651"/>
            <a:ext cx="1366743" cy="546697"/>
          </a:xfrm>
          <a:custGeom>
            <a:avLst/>
            <a:gdLst/>
            <a:ahLst/>
            <a:cxnLst/>
            <a:rect r="r" b="b" t="t" l="l"/>
            <a:pathLst>
              <a:path h="546697" w="1366743">
                <a:moveTo>
                  <a:pt x="0" y="0"/>
                </a:moveTo>
                <a:lnTo>
                  <a:pt x="1366742" y="0"/>
                </a:lnTo>
                <a:lnTo>
                  <a:pt x="1366742" y="546698"/>
                </a:lnTo>
                <a:lnTo>
                  <a:pt x="0" y="5466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17422902" y="0"/>
            <a:ext cx="1366743" cy="546697"/>
          </a:xfrm>
          <a:custGeom>
            <a:avLst/>
            <a:gdLst/>
            <a:ahLst/>
            <a:cxnLst/>
            <a:rect r="r" b="b" t="t" l="l"/>
            <a:pathLst>
              <a:path h="546697" w="1366743">
                <a:moveTo>
                  <a:pt x="0" y="0"/>
                </a:moveTo>
                <a:lnTo>
                  <a:pt x="1366742" y="0"/>
                </a:lnTo>
                <a:lnTo>
                  <a:pt x="1366742" y="546697"/>
                </a:lnTo>
                <a:lnTo>
                  <a:pt x="0" y="5466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9" id="39"/>
          <p:cNvSpPr/>
          <p:nvPr/>
        </p:nvSpPr>
        <p:spPr>
          <a:xfrm flipH="false" flipV="false" rot="0">
            <a:off x="17604629" y="9879802"/>
            <a:ext cx="1366743" cy="546697"/>
          </a:xfrm>
          <a:custGeom>
            <a:avLst/>
            <a:gdLst/>
            <a:ahLst/>
            <a:cxnLst/>
            <a:rect r="r" b="b" t="t" l="l"/>
            <a:pathLst>
              <a:path h="546697" w="1366743">
                <a:moveTo>
                  <a:pt x="0" y="0"/>
                </a:moveTo>
                <a:lnTo>
                  <a:pt x="1366742" y="0"/>
                </a:lnTo>
                <a:lnTo>
                  <a:pt x="1366742" y="546697"/>
                </a:lnTo>
                <a:lnTo>
                  <a:pt x="0" y="5466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892014" y="7325"/>
            <a:ext cx="1366743" cy="546697"/>
          </a:xfrm>
          <a:custGeom>
            <a:avLst/>
            <a:gdLst/>
            <a:ahLst/>
            <a:cxnLst/>
            <a:rect r="r" b="b" t="t" l="l"/>
            <a:pathLst>
              <a:path h="546697" w="1366743">
                <a:moveTo>
                  <a:pt x="0" y="0"/>
                </a:moveTo>
                <a:lnTo>
                  <a:pt x="1366743" y="0"/>
                </a:lnTo>
                <a:lnTo>
                  <a:pt x="1366743" y="546698"/>
                </a:lnTo>
                <a:lnTo>
                  <a:pt x="0" y="5466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314800" y="1179649"/>
            <a:ext cx="5294054" cy="971189"/>
          </a:xfrm>
          <a:prstGeom prst="rect">
            <a:avLst/>
          </a:prstGeom>
          <a:solidFill>
            <a:srgbClr val="86EAE9"/>
          </a:solidFill>
        </p:spPr>
      </p:sp>
      <p:sp>
        <p:nvSpPr>
          <p:cNvPr name="TextBox 3" id="3"/>
          <p:cNvSpPr txBox="true"/>
          <p:nvPr/>
        </p:nvSpPr>
        <p:spPr>
          <a:xfrm rot="0">
            <a:off x="1742368" y="1264559"/>
            <a:ext cx="4536958"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GNN ARCHITECTURE EXPLORATION</a:t>
            </a:r>
          </a:p>
        </p:txBody>
      </p:sp>
      <p:sp>
        <p:nvSpPr>
          <p:cNvPr name="AutoShape 4" id="4"/>
          <p:cNvSpPr/>
          <p:nvPr/>
        </p:nvSpPr>
        <p:spPr>
          <a:xfrm rot="0">
            <a:off x="1314800" y="2332127"/>
            <a:ext cx="5294054" cy="971189"/>
          </a:xfrm>
          <a:prstGeom prst="rect">
            <a:avLst/>
          </a:prstGeom>
          <a:solidFill>
            <a:srgbClr val="5EBED3"/>
          </a:solidFill>
        </p:spPr>
      </p:sp>
      <p:sp>
        <p:nvSpPr>
          <p:cNvPr name="AutoShape 5" id="5"/>
          <p:cNvSpPr/>
          <p:nvPr/>
        </p:nvSpPr>
        <p:spPr>
          <a:xfrm rot="0">
            <a:off x="1314800" y="3484605"/>
            <a:ext cx="5294054" cy="971189"/>
          </a:xfrm>
          <a:prstGeom prst="rect">
            <a:avLst/>
          </a:prstGeom>
          <a:solidFill>
            <a:srgbClr val="4691B7"/>
          </a:solidFill>
        </p:spPr>
      </p:sp>
      <p:sp>
        <p:nvSpPr>
          <p:cNvPr name="AutoShape 6" id="6"/>
          <p:cNvSpPr/>
          <p:nvPr/>
        </p:nvSpPr>
        <p:spPr>
          <a:xfrm rot="0">
            <a:off x="1314800" y="4637083"/>
            <a:ext cx="5294054" cy="971189"/>
          </a:xfrm>
          <a:prstGeom prst="rect">
            <a:avLst/>
          </a:prstGeom>
          <a:solidFill>
            <a:srgbClr val="3C6696"/>
          </a:solidFill>
        </p:spPr>
      </p:sp>
      <p:sp>
        <p:nvSpPr>
          <p:cNvPr name="AutoShape 7" id="7"/>
          <p:cNvSpPr/>
          <p:nvPr/>
        </p:nvSpPr>
        <p:spPr>
          <a:xfrm rot="0">
            <a:off x="1314800" y="5789561"/>
            <a:ext cx="5294054" cy="971189"/>
          </a:xfrm>
          <a:prstGeom prst="rect">
            <a:avLst/>
          </a:prstGeom>
          <a:solidFill>
            <a:srgbClr val="353C6E"/>
          </a:solidFill>
        </p:spPr>
      </p:sp>
      <p:sp>
        <p:nvSpPr>
          <p:cNvPr name="TextBox 8" id="8"/>
          <p:cNvSpPr txBox="true"/>
          <p:nvPr/>
        </p:nvSpPr>
        <p:spPr>
          <a:xfrm rot="0">
            <a:off x="1742368" y="2612299"/>
            <a:ext cx="4536958" cy="372745"/>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HYPERPARAMETER TUNING</a:t>
            </a:r>
          </a:p>
        </p:txBody>
      </p:sp>
      <p:sp>
        <p:nvSpPr>
          <p:cNvPr name="TextBox 9" id="9"/>
          <p:cNvSpPr txBox="true"/>
          <p:nvPr/>
        </p:nvSpPr>
        <p:spPr>
          <a:xfrm rot="0">
            <a:off x="1742368" y="3764777"/>
            <a:ext cx="4536958" cy="372745"/>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GRAPH AUGMENTATION</a:t>
            </a:r>
          </a:p>
        </p:txBody>
      </p:sp>
      <p:sp>
        <p:nvSpPr>
          <p:cNvPr name="TextBox 10" id="10"/>
          <p:cNvSpPr txBox="true"/>
          <p:nvPr/>
        </p:nvSpPr>
        <p:spPr>
          <a:xfrm rot="0">
            <a:off x="1742368" y="4721993"/>
            <a:ext cx="4866486"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SEMI-SUPERVISED AND ACTIVE LEARNING</a:t>
            </a:r>
          </a:p>
        </p:txBody>
      </p:sp>
      <p:sp>
        <p:nvSpPr>
          <p:cNvPr name="TextBox 11" id="11"/>
          <p:cNvSpPr txBox="true"/>
          <p:nvPr/>
        </p:nvSpPr>
        <p:spPr>
          <a:xfrm rot="0">
            <a:off x="1742368" y="5874471"/>
            <a:ext cx="3275224"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HANDLING IMBALANCED DATA</a:t>
            </a:r>
          </a:p>
        </p:txBody>
      </p:sp>
      <p:grpSp>
        <p:nvGrpSpPr>
          <p:cNvPr name="Group 12" id="12"/>
          <p:cNvGrpSpPr/>
          <p:nvPr/>
        </p:nvGrpSpPr>
        <p:grpSpPr>
          <a:xfrm rot="0">
            <a:off x="2558498" y="346727"/>
            <a:ext cx="12693323" cy="832923"/>
            <a:chOff x="0" y="0"/>
            <a:chExt cx="16924430" cy="1110563"/>
          </a:xfrm>
        </p:grpSpPr>
        <p:sp>
          <p:nvSpPr>
            <p:cNvPr name="TextBox 13" id="13"/>
            <p:cNvSpPr txBox="true"/>
            <p:nvPr/>
          </p:nvSpPr>
          <p:spPr>
            <a:xfrm rot="0">
              <a:off x="0" y="-28575"/>
              <a:ext cx="16924430" cy="567986"/>
            </a:xfrm>
            <a:prstGeom prst="rect">
              <a:avLst/>
            </a:prstGeom>
          </p:spPr>
          <p:txBody>
            <a:bodyPr anchor="t" rtlCol="false" tIns="0" lIns="0" bIns="0" rIns="0">
              <a:spAutoFit/>
            </a:bodyPr>
            <a:lstStyle/>
            <a:p>
              <a:pPr algn="ctr">
                <a:lnSpc>
                  <a:spcPts val="3531"/>
                </a:lnSpc>
              </a:pPr>
              <a:r>
                <a:rPr lang="en-US" sz="2695" spc="80">
                  <a:solidFill>
                    <a:srgbClr val="191919"/>
                  </a:solidFill>
                  <a:latin typeface="Aileron Ultra-Bold"/>
                </a:rPr>
                <a:t>RESEARCH POINTS AND FURTHER IMPROVEMENTS</a:t>
              </a:r>
            </a:p>
          </p:txBody>
        </p:sp>
        <p:sp>
          <p:nvSpPr>
            <p:cNvPr name="TextBox 14" id="14"/>
            <p:cNvSpPr txBox="true"/>
            <p:nvPr/>
          </p:nvSpPr>
          <p:spPr>
            <a:xfrm rot="0">
              <a:off x="0" y="672392"/>
              <a:ext cx="16924430" cy="438171"/>
            </a:xfrm>
            <a:prstGeom prst="rect">
              <a:avLst/>
            </a:prstGeom>
          </p:spPr>
          <p:txBody>
            <a:bodyPr anchor="t" rtlCol="false" tIns="0" lIns="0" bIns="0" rIns="0">
              <a:spAutoFit/>
            </a:bodyPr>
            <a:lstStyle/>
            <a:p>
              <a:pPr algn="ctr">
                <a:lnSpc>
                  <a:spcPts val="2725"/>
                </a:lnSpc>
              </a:pPr>
            </a:p>
          </p:txBody>
        </p:sp>
      </p:grpSp>
      <p:sp>
        <p:nvSpPr>
          <p:cNvPr name="AutoShape 15" id="15"/>
          <p:cNvSpPr/>
          <p:nvPr/>
        </p:nvSpPr>
        <p:spPr>
          <a:xfrm rot="0">
            <a:off x="1314800" y="7056025"/>
            <a:ext cx="5294054" cy="971189"/>
          </a:xfrm>
          <a:prstGeom prst="rect">
            <a:avLst/>
          </a:prstGeom>
          <a:solidFill>
            <a:srgbClr val="353C6E"/>
          </a:solidFill>
        </p:spPr>
      </p:sp>
      <p:sp>
        <p:nvSpPr>
          <p:cNvPr name="AutoShape 16" id="16"/>
          <p:cNvSpPr/>
          <p:nvPr/>
        </p:nvSpPr>
        <p:spPr>
          <a:xfrm rot="0">
            <a:off x="10613486" y="1179649"/>
            <a:ext cx="5294054" cy="971189"/>
          </a:xfrm>
          <a:prstGeom prst="rect">
            <a:avLst/>
          </a:prstGeom>
          <a:solidFill>
            <a:srgbClr val="86EAE9"/>
          </a:solidFill>
        </p:spPr>
      </p:sp>
      <p:sp>
        <p:nvSpPr>
          <p:cNvPr name="TextBox 17" id="17"/>
          <p:cNvSpPr txBox="true"/>
          <p:nvPr/>
        </p:nvSpPr>
        <p:spPr>
          <a:xfrm rot="0">
            <a:off x="11041054" y="1264559"/>
            <a:ext cx="4536958"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INTEGRATE GRAPH EMBEDDINGS</a:t>
            </a:r>
          </a:p>
        </p:txBody>
      </p:sp>
      <p:sp>
        <p:nvSpPr>
          <p:cNvPr name="AutoShape 18" id="18"/>
          <p:cNvSpPr/>
          <p:nvPr/>
        </p:nvSpPr>
        <p:spPr>
          <a:xfrm rot="0">
            <a:off x="10613486" y="2332127"/>
            <a:ext cx="5294054" cy="971189"/>
          </a:xfrm>
          <a:prstGeom prst="rect">
            <a:avLst/>
          </a:prstGeom>
          <a:solidFill>
            <a:srgbClr val="5EBED3"/>
          </a:solidFill>
        </p:spPr>
      </p:sp>
      <p:sp>
        <p:nvSpPr>
          <p:cNvPr name="AutoShape 19" id="19"/>
          <p:cNvSpPr/>
          <p:nvPr/>
        </p:nvSpPr>
        <p:spPr>
          <a:xfrm rot="0">
            <a:off x="10613486" y="3484605"/>
            <a:ext cx="5294054" cy="971189"/>
          </a:xfrm>
          <a:prstGeom prst="rect">
            <a:avLst/>
          </a:prstGeom>
          <a:solidFill>
            <a:srgbClr val="4691B7"/>
          </a:solidFill>
        </p:spPr>
      </p:sp>
      <p:sp>
        <p:nvSpPr>
          <p:cNvPr name="AutoShape 20" id="20"/>
          <p:cNvSpPr/>
          <p:nvPr/>
        </p:nvSpPr>
        <p:spPr>
          <a:xfrm rot="0">
            <a:off x="10613486" y="4637083"/>
            <a:ext cx="5294054" cy="971189"/>
          </a:xfrm>
          <a:prstGeom prst="rect">
            <a:avLst/>
          </a:prstGeom>
          <a:solidFill>
            <a:srgbClr val="3C6696"/>
          </a:solidFill>
        </p:spPr>
      </p:sp>
      <p:sp>
        <p:nvSpPr>
          <p:cNvPr name="AutoShape 21" id="21"/>
          <p:cNvSpPr/>
          <p:nvPr/>
        </p:nvSpPr>
        <p:spPr>
          <a:xfrm rot="0">
            <a:off x="10613486" y="5789561"/>
            <a:ext cx="5294054" cy="971189"/>
          </a:xfrm>
          <a:prstGeom prst="rect">
            <a:avLst/>
          </a:prstGeom>
          <a:solidFill>
            <a:srgbClr val="353C6E"/>
          </a:solidFill>
        </p:spPr>
      </p:sp>
      <p:sp>
        <p:nvSpPr>
          <p:cNvPr name="TextBox 22" id="22"/>
          <p:cNvSpPr txBox="true"/>
          <p:nvPr/>
        </p:nvSpPr>
        <p:spPr>
          <a:xfrm rot="0">
            <a:off x="11041054" y="2417037"/>
            <a:ext cx="3275224"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XAI METHODS SELECTION</a:t>
            </a:r>
          </a:p>
        </p:txBody>
      </p:sp>
      <p:sp>
        <p:nvSpPr>
          <p:cNvPr name="TextBox 23" id="23"/>
          <p:cNvSpPr txBox="true"/>
          <p:nvPr/>
        </p:nvSpPr>
        <p:spPr>
          <a:xfrm rot="0">
            <a:off x="11041054" y="3569515"/>
            <a:ext cx="3275224"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COMPARATIVE XAI ANALYSIS</a:t>
            </a:r>
          </a:p>
        </p:txBody>
      </p:sp>
      <p:sp>
        <p:nvSpPr>
          <p:cNvPr name="TextBox 24" id="24"/>
          <p:cNvSpPr txBox="true"/>
          <p:nvPr/>
        </p:nvSpPr>
        <p:spPr>
          <a:xfrm rot="0">
            <a:off x="11041054" y="4721993"/>
            <a:ext cx="4536958"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HUMAN-IN-THE-LOOP EXPERIMENTS</a:t>
            </a:r>
          </a:p>
        </p:txBody>
      </p:sp>
      <p:sp>
        <p:nvSpPr>
          <p:cNvPr name="TextBox 25" id="25"/>
          <p:cNvSpPr txBox="true"/>
          <p:nvPr/>
        </p:nvSpPr>
        <p:spPr>
          <a:xfrm rot="0">
            <a:off x="11041054" y="5874471"/>
            <a:ext cx="3275224"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XAI FOR MODEL DEBUGGING</a:t>
            </a:r>
          </a:p>
        </p:txBody>
      </p:sp>
      <p:sp>
        <p:nvSpPr>
          <p:cNvPr name="TextBox 26" id="26"/>
          <p:cNvSpPr txBox="true"/>
          <p:nvPr/>
        </p:nvSpPr>
        <p:spPr>
          <a:xfrm rot="0">
            <a:off x="1742368" y="7027450"/>
            <a:ext cx="3275224" cy="763270"/>
          </a:xfrm>
          <a:prstGeom prst="rect">
            <a:avLst/>
          </a:prstGeom>
        </p:spPr>
        <p:txBody>
          <a:bodyPr anchor="t" rtlCol="false" tIns="0" lIns="0" bIns="0" rIns="0">
            <a:spAutoFit/>
          </a:bodyPr>
          <a:lstStyle/>
          <a:p>
            <a:pPr>
              <a:lnSpc>
                <a:spcPts val="3079"/>
              </a:lnSpc>
            </a:pPr>
            <a:r>
              <a:rPr lang="en-US" sz="2200" spc="286">
                <a:solidFill>
                  <a:srgbClr val="FFFFFF"/>
                </a:solidFill>
                <a:latin typeface="Aileron Semi-Bold"/>
              </a:rPr>
              <a:t>ENSEMBLE TECHNIQUES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2824808" y="-1816545"/>
            <a:ext cx="5231727" cy="10899431"/>
          </a:xfrm>
          <a:custGeom>
            <a:avLst/>
            <a:gdLst/>
            <a:ahLst/>
            <a:cxnLst/>
            <a:rect r="r" b="b" t="t" l="l"/>
            <a:pathLst>
              <a:path h="10899431" w="5231727">
                <a:moveTo>
                  <a:pt x="0" y="0"/>
                </a:moveTo>
                <a:lnTo>
                  <a:pt x="5231727" y="0"/>
                </a:lnTo>
                <a:lnTo>
                  <a:pt x="5231727" y="10899431"/>
                </a:lnTo>
                <a:lnTo>
                  <a:pt x="0" y="10899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7216677" y="98768"/>
            <a:ext cx="12324256" cy="9751567"/>
          </a:xfrm>
          <a:custGeom>
            <a:avLst/>
            <a:gdLst/>
            <a:ahLst/>
            <a:cxnLst/>
            <a:rect r="r" b="b" t="t" l="l"/>
            <a:pathLst>
              <a:path h="9751567" w="12324256">
                <a:moveTo>
                  <a:pt x="0" y="0"/>
                </a:moveTo>
                <a:lnTo>
                  <a:pt x="12324256" y="0"/>
                </a:lnTo>
                <a:lnTo>
                  <a:pt x="12324256"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28774" y="1414616"/>
            <a:ext cx="17674514" cy="7325329"/>
            <a:chOff x="0" y="0"/>
            <a:chExt cx="4347604" cy="1801896"/>
          </a:xfrm>
        </p:grpSpPr>
        <p:sp>
          <p:nvSpPr>
            <p:cNvPr name="Freeform 5" id="5"/>
            <p:cNvSpPr/>
            <p:nvPr/>
          </p:nvSpPr>
          <p:spPr>
            <a:xfrm flipH="false" flipV="false" rot="0">
              <a:off x="0" y="0"/>
              <a:ext cx="4347604" cy="1801896"/>
            </a:xfrm>
            <a:custGeom>
              <a:avLst/>
              <a:gdLst/>
              <a:ahLst/>
              <a:cxnLst/>
              <a:rect r="r" b="b" t="t" l="l"/>
              <a:pathLst>
                <a:path h="1801896" w="4347604">
                  <a:moveTo>
                    <a:pt x="0" y="0"/>
                  </a:moveTo>
                  <a:lnTo>
                    <a:pt x="4347604" y="0"/>
                  </a:lnTo>
                  <a:lnTo>
                    <a:pt x="4347604" y="1801896"/>
                  </a:lnTo>
                  <a:lnTo>
                    <a:pt x="0" y="1801896"/>
                  </a:lnTo>
                  <a:lnTo>
                    <a:pt x="0" y="0"/>
                  </a:lnTo>
                </a:path>
              </a:pathLst>
            </a:custGeom>
            <a:solidFill>
              <a:srgbClr val="000000">
                <a:alpha val="0"/>
              </a:srgbClr>
            </a:solidFill>
            <a:ln w="28575">
              <a:solidFill>
                <a:srgbClr val="525252"/>
              </a:solidFill>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7" id="7"/>
          <p:cNvSpPr/>
          <p:nvPr/>
        </p:nvSpPr>
        <p:spPr>
          <a:xfrm flipH="false" flipV="false" rot="-1963337">
            <a:off x="-5054490" y="-5012403"/>
            <a:ext cx="9701681" cy="7676455"/>
          </a:xfrm>
          <a:custGeom>
            <a:avLst/>
            <a:gdLst/>
            <a:ahLst/>
            <a:cxnLst/>
            <a:rect r="r" b="b" t="t" l="l"/>
            <a:pathLst>
              <a:path h="7676455" w="9701681">
                <a:moveTo>
                  <a:pt x="0" y="0"/>
                </a:moveTo>
                <a:lnTo>
                  <a:pt x="9701681" y="0"/>
                </a:lnTo>
                <a:lnTo>
                  <a:pt x="9701681" y="7676455"/>
                </a:lnTo>
                <a:lnTo>
                  <a:pt x="0" y="7676455"/>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0834" y="1071863"/>
            <a:ext cx="7701113" cy="1043813"/>
            <a:chOff x="0" y="0"/>
            <a:chExt cx="17053193" cy="2311400"/>
          </a:xfrm>
        </p:grpSpPr>
        <p:sp>
          <p:nvSpPr>
            <p:cNvPr name="Freeform 9" id="9"/>
            <p:cNvSpPr/>
            <p:nvPr/>
          </p:nvSpPr>
          <p:spPr>
            <a:xfrm flipH="false" flipV="false" rot="0">
              <a:off x="0" y="0"/>
              <a:ext cx="17053193" cy="2311400"/>
            </a:xfrm>
            <a:custGeom>
              <a:avLst/>
              <a:gdLst/>
              <a:ahLst/>
              <a:cxnLst/>
              <a:rect r="r" b="b" t="t" l="l"/>
              <a:pathLst>
                <a:path h="2311400" w="17053193">
                  <a:moveTo>
                    <a:pt x="16748393" y="0"/>
                  </a:moveTo>
                  <a:lnTo>
                    <a:pt x="304800" y="0"/>
                  </a:lnTo>
                  <a:cubicBezTo>
                    <a:pt x="135890" y="0"/>
                    <a:pt x="0" y="135890"/>
                    <a:pt x="0" y="304800"/>
                  </a:cubicBezTo>
                  <a:lnTo>
                    <a:pt x="0" y="2006600"/>
                  </a:lnTo>
                  <a:cubicBezTo>
                    <a:pt x="0" y="2175510"/>
                    <a:pt x="135890" y="2311400"/>
                    <a:pt x="304800" y="2311400"/>
                  </a:cubicBezTo>
                  <a:lnTo>
                    <a:pt x="16748393" y="2311400"/>
                  </a:lnTo>
                  <a:cubicBezTo>
                    <a:pt x="16917302" y="2311400"/>
                    <a:pt x="17053193" y="2175510"/>
                    <a:pt x="17053193" y="2006600"/>
                  </a:cubicBezTo>
                  <a:lnTo>
                    <a:pt x="17053193" y="304800"/>
                  </a:lnTo>
                  <a:cubicBezTo>
                    <a:pt x="17053193" y="135890"/>
                    <a:pt x="16917302" y="0"/>
                    <a:pt x="16748393" y="0"/>
                  </a:cubicBezTo>
                </a:path>
              </a:pathLst>
            </a:custGeom>
            <a:solidFill>
              <a:srgbClr val="B1AEF2"/>
            </a:solidFill>
          </p:spPr>
        </p:sp>
      </p:grpSp>
      <p:grpSp>
        <p:nvGrpSpPr>
          <p:cNvPr name="Group 10" id="10"/>
          <p:cNvGrpSpPr/>
          <p:nvPr/>
        </p:nvGrpSpPr>
        <p:grpSpPr>
          <a:xfrm rot="0">
            <a:off x="204407" y="1257637"/>
            <a:ext cx="672265" cy="672265"/>
            <a:chOff x="0" y="0"/>
            <a:chExt cx="2311400" cy="2311400"/>
          </a:xfrm>
        </p:grpSpPr>
        <p:sp>
          <p:nvSpPr>
            <p:cNvPr name="Freeform 11" id="11"/>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path>
              </a:pathLst>
            </a:custGeom>
            <a:solidFill>
              <a:srgbClr val="F1F7F7"/>
            </a:solidFill>
          </p:spPr>
        </p:sp>
      </p:grpSp>
      <p:grpSp>
        <p:nvGrpSpPr>
          <p:cNvPr name="Group 12" id="12"/>
          <p:cNvGrpSpPr/>
          <p:nvPr/>
        </p:nvGrpSpPr>
        <p:grpSpPr>
          <a:xfrm rot="0">
            <a:off x="9791694" y="704008"/>
            <a:ext cx="627870" cy="627870"/>
            <a:chOff x="0" y="0"/>
            <a:chExt cx="2311400" cy="2311400"/>
          </a:xfrm>
        </p:grpSpPr>
        <p:sp>
          <p:nvSpPr>
            <p:cNvPr name="Freeform 13" id="13"/>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path>
              </a:pathLst>
            </a:custGeom>
            <a:solidFill>
              <a:srgbClr val="F1F7F7"/>
            </a:solidFill>
          </p:spPr>
        </p:sp>
      </p:grpSp>
      <p:sp>
        <p:nvSpPr>
          <p:cNvPr name="Freeform 14" id="14"/>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224245" y="1153392"/>
            <a:ext cx="8383170" cy="776510"/>
          </a:xfrm>
          <a:prstGeom prst="rect">
            <a:avLst/>
          </a:prstGeom>
        </p:spPr>
        <p:txBody>
          <a:bodyPr anchor="t" rtlCol="false" tIns="0" lIns="0" bIns="0" rIns="0">
            <a:spAutoFit/>
          </a:bodyPr>
          <a:lstStyle/>
          <a:p>
            <a:pPr>
              <a:lnSpc>
                <a:spcPts val="6295"/>
              </a:lnSpc>
            </a:pPr>
            <a:r>
              <a:rPr lang="en-US" sz="4496">
                <a:solidFill>
                  <a:srgbClr val="182A39"/>
                </a:solidFill>
                <a:latin typeface="Barlow Bold"/>
              </a:rPr>
              <a:t>REFFERENCES</a:t>
            </a:r>
          </a:p>
        </p:txBody>
      </p:sp>
      <p:sp>
        <p:nvSpPr>
          <p:cNvPr name="TextBox 17" id="17"/>
          <p:cNvSpPr txBox="true"/>
          <p:nvPr/>
        </p:nvSpPr>
        <p:spPr>
          <a:xfrm rot="0">
            <a:off x="1023103" y="2952820"/>
            <a:ext cx="14066864" cy="6098667"/>
          </a:xfrm>
          <a:prstGeom prst="rect">
            <a:avLst/>
          </a:prstGeom>
        </p:spPr>
        <p:txBody>
          <a:bodyPr anchor="t" rtlCol="false" tIns="0" lIns="0" bIns="0" rIns="0">
            <a:spAutoFit/>
          </a:bodyPr>
          <a:lstStyle/>
          <a:p>
            <a:pPr>
              <a:lnSpc>
                <a:spcPts val="6231"/>
              </a:lnSpc>
            </a:pPr>
            <a:r>
              <a:rPr lang="en-US" sz="4154" spc="216">
                <a:solidFill>
                  <a:srgbClr val="737373"/>
                </a:solidFill>
                <a:latin typeface="Barlow SemiCondensed"/>
              </a:rPr>
              <a:t>https://www.usenix.org/system/files/sec21-downing.pdf https://github.com/ryderling/MalGraph https://eecs.ku.edu/exploring-errors-binary-level-cfg-recovery https://cs.stanford.edu/people/jure/pubs/gnnexplainer-neurips19.pdf </a:t>
            </a:r>
          </a:p>
          <a:p>
            <a:pPr>
              <a:lnSpc>
                <a:spcPts val="6231"/>
              </a:lnSpc>
            </a:pPr>
            <a:r>
              <a:rPr lang="en-US" sz="4154" spc="216">
                <a:solidFill>
                  <a:srgbClr val="737373"/>
                </a:solidFill>
                <a:latin typeface="Barlow SemiCondensed"/>
              </a:rPr>
              <a:t>https://github.com/extremecoders-re/re-list</a:t>
            </a:r>
          </a:p>
          <a:p>
            <a:pPr>
              <a:lnSpc>
                <a:spcPts val="623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523821" y="-208725"/>
            <a:ext cx="4886230" cy="10179645"/>
          </a:xfrm>
          <a:custGeom>
            <a:avLst/>
            <a:gdLst/>
            <a:ahLst/>
            <a:cxnLst/>
            <a:rect r="r" b="b" t="t" l="l"/>
            <a:pathLst>
              <a:path h="10179645" w="4886230">
                <a:moveTo>
                  <a:pt x="0" y="0"/>
                </a:moveTo>
                <a:lnTo>
                  <a:pt x="4886229" y="0"/>
                </a:lnTo>
                <a:lnTo>
                  <a:pt x="4886229" y="10179646"/>
                </a:lnTo>
                <a:lnTo>
                  <a:pt x="0" y="10179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14283495" y="-109957"/>
            <a:ext cx="12324256" cy="9751567"/>
          </a:xfrm>
          <a:custGeom>
            <a:avLst/>
            <a:gdLst/>
            <a:ahLst/>
            <a:cxnLst/>
            <a:rect r="r" b="b" t="t" l="l"/>
            <a:pathLst>
              <a:path h="9751567" w="12324256">
                <a:moveTo>
                  <a:pt x="0" y="0"/>
                </a:moveTo>
                <a:lnTo>
                  <a:pt x="12324255" y="0"/>
                </a:lnTo>
                <a:lnTo>
                  <a:pt x="12324255"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3164862" y="-3193531"/>
            <a:ext cx="9060993" cy="7169511"/>
          </a:xfrm>
          <a:custGeom>
            <a:avLst/>
            <a:gdLst/>
            <a:ahLst/>
            <a:cxnLst/>
            <a:rect r="r" b="b" t="t" l="l"/>
            <a:pathLst>
              <a:path h="7169511" w="9060993">
                <a:moveTo>
                  <a:pt x="0" y="0"/>
                </a:moveTo>
                <a:lnTo>
                  <a:pt x="9060993" y="0"/>
                </a:lnTo>
                <a:lnTo>
                  <a:pt x="9060993" y="7169510"/>
                </a:lnTo>
                <a:lnTo>
                  <a:pt x="0" y="7169510"/>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04615" y="2433788"/>
            <a:ext cx="8075312" cy="855068"/>
            <a:chOff x="0" y="0"/>
            <a:chExt cx="3838066" cy="406400"/>
          </a:xfrm>
        </p:grpSpPr>
        <p:sp>
          <p:nvSpPr>
            <p:cNvPr name="Freeform 6" id="6"/>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104615" y="3840588"/>
            <a:ext cx="8075312" cy="855068"/>
            <a:chOff x="0" y="0"/>
            <a:chExt cx="3838066" cy="406400"/>
          </a:xfrm>
        </p:grpSpPr>
        <p:sp>
          <p:nvSpPr>
            <p:cNvPr name="Freeform 9" id="9"/>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9104615" y="5247389"/>
            <a:ext cx="8075312" cy="855068"/>
            <a:chOff x="0" y="0"/>
            <a:chExt cx="3838066" cy="406400"/>
          </a:xfrm>
        </p:grpSpPr>
        <p:sp>
          <p:nvSpPr>
            <p:cNvPr name="Freeform 12" id="12"/>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9104615" y="6631537"/>
            <a:ext cx="8075312" cy="1220071"/>
            <a:chOff x="0" y="0"/>
            <a:chExt cx="3748905" cy="566409"/>
          </a:xfrm>
        </p:grpSpPr>
        <p:sp>
          <p:nvSpPr>
            <p:cNvPr name="Freeform 15" id="15"/>
            <p:cNvSpPr/>
            <p:nvPr/>
          </p:nvSpPr>
          <p:spPr>
            <a:xfrm flipH="false" flipV="false" rot="0">
              <a:off x="0" y="0"/>
              <a:ext cx="3748905" cy="566409"/>
            </a:xfrm>
            <a:custGeom>
              <a:avLst/>
              <a:gdLst/>
              <a:ahLst/>
              <a:cxnLst/>
              <a:rect r="r" b="b" t="t" l="l"/>
              <a:pathLst>
                <a:path h="566409" w="3748905">
                  <a:moveTo>
                    <a:pt x="3545705" y="0"/>
                  </a:moveTo>
                  <a:cubicBezTo>
                    <a:pt x="3657929" y="0"/>
                    <a:pt x="3748905" y="126795"/>
                    <a:pt x="3748905" y="283204"/>
                  </a:cubicBezTo>
                  <a:cubicBezTo>
                    <a:pt x="3748905" y="439614"/>
                    <a:pt x="3657929" y="566409"/>
                    <a:pt x="3545705" y="566409"/>
                  </a:cubicBezTo>
                  <a:lnTo>
                    <a:pt x="203200" y="566409"/>
                  </a:lnTo>
                  <a:cubicBezTo>
                    <a:pt x="90976" y="566409"/>
                    <a:pt x="0" y="439614"/>
                    <a:pt x="0" y="283204"/>
                  </a:cubicBezTo>
                  <a:cubicBezTo>
                    <a:pt x="0" y="126795"/>
                    <a:pt x="90976" y="0"/>
                    <a:pt x="203200" y="0"/>
                  </a:cubicBezTo>
                  <a:lnTo>
                    <a:pt x="3545705" y="0"/>
                  </a:lnTo>
                </a:path>
              </a:pathLst>
            </a:custGeom>
            <a:solidFill>
              <a:srgbClr val="525252"/>
            </a:solidFill>
          </p:spPr>
        </p:sp>
        <p:sp>
          <p:nvSpPr>
            <p:cNvPr name="TextBox 16" id="16"/>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9104615" y="8385008"/>
            <a:ext cx="8075312" cy="855068"/>
            <a:chOff x="0" y="0"/>
            <a:chExt cx="3838066" cy="406400"/>
          </a:xfrm>
        </p:grpSpPr>
        <p:sp>
          <p:nvSpPr>
            <p:cNvPr name="Freeform 18" id="18"/>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9" id="19"/>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7831054" y="2433788"/>
            <a:ext cx="855068" cy="85506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1AEF2"/>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7831054" y="3840588"/>
            <a:ext cx="855068" cy="85506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ED9DE"/>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7831054" y="5247389"/>
            <a:ext cx="855068" cy="8550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DBF8E"/>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7831054" y="6800208"/>
            <a:ext cx="855068" cy="85506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9C50"/>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7831054" y="8385008"/>
            <a:ext cx="855068" cy="8550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D9704A"/>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TextBox 35" id="35"/>
          <p:cNvSpPr txBox="true"/>
          <p:nvPr/>
        </p:nvSpPr>
        <p:spPr>
          <a:xfrm rot="0">
            <a:off x="7927062" y="69915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4.</a:t>
            </a:r>
          </a:p>
        </p:txBody>
      </p:sp>
      <p:sp>
        <p:nvSpPr>
          <p:cNvPr name="TextBox 36" id="36"/>
          <p:cNvSpPr txBox="true"/>
          <p:nvPr/>
        </p:nvSpPr>
        <p:spPr>
          <a:xfrm rot="0">
            <a:off x="7927062" y="85763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5.</a:t>
            </a:r>
          </a:p>
        </p:txBody>
      </p:sp>
      <p:sp>
        <p:nvSpPr>
          <p:cNvPr name="AutoShape 37" id="37"/>
          <p:cNvSpPr/>
          <p:nvPr/>
        </p:nvSpPr>
        <p:spPr>
          <a:xfrm>
            <a:off x="8686122" y="2861322"/>
            <a:ext cx="418494" cy="0"/>
          </a:xfrm>
          <a:prstGeom prst="line">
            <a:avLst/>
          </a:prstGeom>
          <a:ln cap="flat" w="28575">
            <a:solidFill>
              <a:srgbClr val="182A39"/>
            </a:solidFill>
            <a:prstDash val="sysDash"/>
            <a:headEnd type="none" len="sm" w="sm"/>
            <a:tailEnd type="none" len="sm" w="sm"/>
          </a:ln>
        </p:spPr>
      </p:sp>
      <p:sp>
        <p:nvSpPr>
          <p:cNvPr name="AutoShape 38" id="38"/>
          <p:cNvSpPr/>
          <p:nvPr/>
        </p:nvSpPr>
        <p:spPr>
          <a:xfrm>
            <a:off x="8686122" y="4268122"/>
            <a:ext cx="418494" cy="0"/>
          </a:xfrm>
          <a:prstGeom prst="line">
            <a:avLst/>
          </a:prstGeom>
          <a:ln cap="flat" w="28575">
            <a:solidFill>
              <a:srgbClr val="182A39"/>
            </a:solidFill>
            <a:prstDash val="sysDash"/>
            <a:headEnd type="none" len="sm" w="sm"/>
            <a:tailEnd type="none" len="sm" w="sm"/>
          </a:ln>
        </p:spPr>
      </p:sp>
      <p:sp>
        <p:nvSpPr>
          <p:cNvPr name="AutoShape 39" id="39"/>
          <p:cNvSpPr/>
          <p:nvPr/>
        </p:nvSpPr>
        <p:spPr>
          <a:xfrm>
            <a:off x="8686122" y="5674923"/>
            <a:ext cx="418494" cy="0"/>
          </a:xfrm>
          <a:prstGeom prst="line">
            <a:avLst/>
          </a:prstGeom>
          <a:ln cap="flat" w="28575">
            <a:solidFill>
              <a:srgbClr val="182A39"/>
            </a:solidFill>
            <a:prstDash val="sysDash"/>
            <a:headEnd type="none" len="sm" w="sm"/>
            <a:tailEnd type="none" len="sm" w="sm"/>
          </a:ln>
        </p:spPr>
      </p:sp>
      <p:sp>
        <p:nvSpPr>
          <p:cNvPr name="AutoShape 40" id="40"/>
          <p:cNvSpPr/>
          <p:nvPr/>
        </p:nvSpPr>
        <p:spPr>
          <a:xfrm>
            <a:off x="8686122" y="7227742"/>
            <a:ext cx="418494" cy="13830"/>
          </a:xfrm>
          <a:prstGeom prst="line">
            <a:avLst/>
          </a:prstGeom>
          <a:ln cap="flat" w="28575">
            <a:solidFill>
              <a:srgbClr val="182A39"/>
            </a:solidFill>
            <a:prstDash val="sysDash"/>
            <a:headEnd type="none" len="sm" w="sm"/>
            <a:tailEnd type="none" len="sm" w="sm"/>
          </a:ln>
        </p:spPr>
      </p:sp>
      <p:sp>
        <p:nvSpPr>
          <p:cNvPr name="AutoShape 41" id="41"/>
          <p:cNvSpPr/>
          <p:nvPr/>
        </p:nvSpPr>
        <p:spPr>
          <a:xfrm>
            <a:off x="8686122" y="8812542"/>
            <a:ext cx="418494" cy="0"/>
          </a:xfrm>
          <a:prstGeom prst="line">
            <a:avLst/>
          </a:prstGeom>
          <a:ln cap="flat" w="28575">
            <a:solidFill>
              <a:srgbClr val="182A39"/>
            </a:solidFill>
            <a:prstDash val="sysDash"/>
            <a:headEnd type="none" len="sm" w="sm"/>
            <a:tailEnd type="none" len="sm" w="sm"/>
          </a:ln>
        </p:spPr>
      </p:sp>
      <p:sp>
        <p:nvSpPr>
          <p:cNvPr name="Freeform 42" id="42"/>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721003" y="2433788"/>
            <a:ext cx="6795726" cy="5172303"/>
          </a:xfrm>
          <a:custGeom>
            <a:avLst/>
            <a:gdLst/>
            <a:ahLst/>
            <a:cxnLst/>
            <a:rect r="r" b="b" t="t" l="l"/>
            <a:pathLst>
              <a:path h="5172303" w="6795726">
                <a:moveTo>
                  <a:pt x="0" y="0"/>
                </a:moveTo>
                <a:lnTo>
                  <a:pt x="6795726" y="0"/>
                </a:lnTo>
                <a:lnTo>
                  <a:pt x="6795726" y="5172303"/>
                </a:lnTo>
                <a:lnTo>
                  <a:pt x="0" y="5172303"/>
                </a:lnTo>
                <a:lnTo>
                  <a:pt x="0" y="0"/>
                </a:lnTo>
                <a:close/>
              </a:path>
            </a:pathLst>
          </a:custGeom>
          <a:blipFill>
            <a:blip r:embed="rId8"/>
            <a:stretch>
              <a:fillRect l="0" t="0" r="0" b="0"/>
            </a:stretch>
          </a:blipFill>
        </p:spPr>
      </p:sp>
      <p:sp>
        <p:nvSpPr>
          <p:cNvPr name="TextBox 45" id="45"/>
          <p:cNvSpPr txBox="true"/>
          <p:nvPr/>
        </p:nvSpPr>
        <p:spPr>
          <a:xfrm rot="0">
            <a:off x="9490519" y="2646374"/>
            <a:ext cx="7409644"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 Represent the flow of control within a program or binary.</a:t>
            </a:r>
          </a:p>
        </p:txBody>
      </p:sp>
      <p:sp>
        <p:nvSpPr>
          <p:cNvPr name="TextBox 46" id="46"/>
          <p:cNvSpPr txBox="true"/>
          <p:nvPr/>
        </p:nvSpPr>
        <p:spPr>
          <a:xfrm rot="0">
            <a:off x="9437449" y="3843625"/>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Breaks down the program into basic blocks and shows the sequence of execution between them.</a:t>
            </a:r>
          </a:p>
        </p:txBody>
      </p:sp>
      <p:sp>
        <p:nvSpPr>
          <p:cNvPr name="TextBox 47" id="47"/>
          <p:cNvSpPr txBox="true"/>
          <p:nvPr/>
        </p:nvSpPr>
        <p:spPr>
          <a:xfrm rot="0">
            <a:off x="9437449" y="5264713"/>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Aids in identifying loops, conditionals, and function calls in the binary.</a:t>
            </a:r>
          </a:p>
        </p:txBody>
      </p:sp>
      <p:sp>
        <p:nvSpPr>
          <p:cNvPr name="TextBox 48" id="48"/>
          <p:cNvSpPr txBox="true"/>
          <p:nvPr/>
        </p:nvSpPr>
        <p:spPr>
          <a:xfrm rot="0">
            <a:off x="9424148" y="6636100"/>
            <a:ext cx="7409644" cy="116332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serves as the input graph for GNN-based models, allowing GNNs to perform graph-based machine learning tasks on binaries.</a:t>
            </a:r>
          </a:p>
        </p:txBody>
      </p:sp>
      <p:sp>
        <p:nvSpPr>
          <p:cNvPr name="TextBox 49" id="49"/>
          <p:cNvSpPr txBox="true"/>
          <p:nvPr/>
        </p:nvSpPr>
        <p:spPr>
          <a:xfrm rot="0">
            <a:off x="9490519" y="8597594"/>
            <a:ext cx="7409644"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CFG will be converted to Adversarial Graphs first</a:t>
            </a:r>
          </a:p>
        </p:txBody>
      </p:sp>
      <p:sp>
        <p:nvSpPr>
          <p:cNvPr name="TextBox 50" id="50"/>
          <p:cNvSpPr txBox="true"/>
          <p:nvPr/>
        </p:nvSpPr>
        <p:spPr>
          <a:xfrm rot="0">
            <a:off x="7927062" y="262510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1.</a:t>
            </a:r>
          </a:p>
        </p:txBody>
      </p:sp>
      <p:sp>
        <p:nvSpPr>
          <p:cNvPr name="TextBox 51" id="51"/>
          <p:cNvSpPr txBox="true"/>
          <p:nvPr/>
        </p:nvSpPr>
        <p:spPr>
          <a:xfrm rot="0">
            <a:off x="7927062" y="40319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2.</a:t>
            </a:r>
          </a:p>
        </p:txBody>
      </p:sp>
      <p:sp>
        <p:nvSpPr>
          <p:cNvPr name="TextBox 52" id="52"/>
          <p:cNvSpPr txBox="true"/>
          <p:nvPr/>
        </p:nvSpPr>
        <p:spPr>
          <a:xfrm rot="0">
            <a:off x="7927062" y="54387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3.</a:t>
            </a:r>
          </a:p>
        </p:txBody>
      </p:sp>
      <p:sp>
        <p:nvSpPr>
          <p:cNvPr name="TextBox 53" id="53"/>
          <p:cNvSpPr txBox="true"/>
          <p:nvPr/>
        </p:nvSpPr>
        <p:spPr>
          <a:xfrm rot="0">
            <a:off x="3761991" y="413641"/>
            <a:ext cx="10764017" cy="712470"/>
          </a:xfrm>
          <a:prstGeom prst="rect">
            <a:avLst/>
          </a:prstGeom>
        </p:spPr>
        <p:txBody>
          <a:bodyPr anchor="t" rtlCol="false" tIns="0" lIns="0" bIns="0" rIns="0">
            <a:spAutoFit/>
          </a:bodyPr>
          <a:lstStyle/>
          <a:p>
            <a:pPr algn="ctr">
              <a:lnSpc>
                <a:spcPts val="5880"/>
              </a:lnSpc>
            </a:pPr>
            <a:r>
              <a:rPr lang="en-US" sz="4200">
                <a:solidFill>
                  <a:srgbClr val="182A39"/>
                </a:solidFill>
                <a:latin typeface="Barlow Bold"/>
              </a:rPr>
              <a:t>CFG'S AND THEIR NEED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85843" y="2530917"/>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9074"/>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90918" y="404063"/>
            <a:ext cx="1532843" cy="613137"/>
          </a:xfrm>
          <a:custGeom>
            <a:avLst/>
            <a:gdLst/>
            <a:ahLst/>
            <a:cxnLst/>
            <a:rect r="r" b="b" t="t" l="l"/>
            <a:pathLst>
              <a:path h="613137" w="1532843">
                <a:moveTo>
                  <a:pt x="0" y="0"/>
                </a:moveTo>
                <a:lnTo>
                  <a:pt x="1532843" y="0"/>
                </a:lnTo>
                <a:lnTo>
                  <a:pt x="1532843" y="613137"/>
                </a:lnTo>
                <a:lnTo>
                  <a:pt x="0" y="613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3418" y="8897006"/>
            <a:ext cx="1220418" cy="722589"/>
          </a:xfrm>
          <a:custGeom>
            <a:avLst/>
            <a:gdLst/>
            <a:ahLst/>
            <a:cxnLst/>
            <a:rect r="r" b="b" t="t" l="l"/>
            <a:pathLst>
              <a:path h="722589" w="1220418">
                <a:moveTo>
                  <a:pt x="0" y="0"/>
                </a:moveTo>
                <a:lnTo>
                  <a:pt x="1220418" y="0"/>
                </a:lnTo>
                <a:lnTo>
                  <a:pt x="1220418"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950083" y="-318526"/>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09289" y="9896842"/>
            <a:ext cx="1220418" cy="722589"/>
          </a:xfrm>
          <a:custGeom>
            <a:avLst/>
            <a:gdLst/>
            <a:ahLst/>
            <a:cxnLst/>
            <a:rect r="r" b="b" t="t" l="l"/>
            <a:pathLst>
              <a:path h="722589" w="1220418">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422062" y="9619594"/>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170500" y="1017200"/>
            <a:ext cx="1220418" cy="722589"/>
          </a:xfrm>
          <a:custGeom>
            <a:avLst/>
            <a:gdLst/>
            <a:ahLst/>
            <a:cxnLst/>
            <a:rect r="r" b="b" t="t" l="l"/>
            <a:pathLst>
              <a:path h="722589" w="1220418">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184509" y="2358179"/>
            <a:ext cx="7918981" cy="6960307"/>
            <a:chOff x="0" y="0"/>
            <a:chExt cx="2085658" cy="1833167"/>
          </a:xfrm>
        </p:grpSpPr>
        <p:sp>
          <p:nvSpPr>
            <p:cNvPr name="Freeform 11" id="11"/>
            <p:cNvSpPr/>
            <p:nvPr/>
          </p:nvSpPr>
          <p:spPr>
            <a:xfrm flipH="false" flipV="false" rot="0">
              <a:off x="0" y="0"/>
              <a:ext cx="2085658" cy="1833167"/>
            </a:xfrm>
            <a:custGeom>
              <a:avLst/>
              <a:gdLst/>
              <a:ahLst/>
              <a:cxnLst/>
              <a:rect r="r" b="b" t="t" l="l"/>
              <a:pathLst>
                <a:path h="1833167" w="2085658">
                  <a:moveTo>
                    <a:pt x="27374" y="0"/>
                  </a:moveTo>
                  <a:lnTo>
                    <a:pt x="2058284" y="0"/>
                  </a:lnTo>
                  <a:cubicBezTo>
                    <a:pt x="2073402" y="0"/>
                    <a:pt x="2085658" y="12256"/>
                    <a:pt x="2085658" y="27374"/>
                  </a:cubicBezTo>
                  <a:lnTo>
                    <a:pt x="2085658" y="1805793"/>
                  </a:lnTo>
                  <a:cubicBezTo>
                    <a:pt x="2085658" y="1813053"/>
                    <a:pt x="2082773" y="1820016"/>
                    <a:pt x="2077640" y="1825149"/>
                  </a:cubicBezTo>
                  <a:cubicBezTo>
                    <a:pt x="2072506" y="1830283"/>
                    <a:pt x="2065544" y="1833167"/>
                    <a:pt x="2058284" y="1833167"/>
                  </a:cubicBezTo>
                  <a:lnTo>
                    <a:pt x="27374" y="1833167"/>
                  </a:lnTo>
                  <a:cubicBezTo>
                    <a:pt x="20114" y="1833167"/>
                    <a:pt x="13151" y="1830283"/>
                    <a:pt x="8018" y="1825149"/>
                  </a:cubicBezTo>
                  <a:cubicBezTo>
                    <a:pt x="2884" y="1820016"/>
                    <a:pt x="0" y="1813053"/>
                    <a:pt x="0" y="1805793"/>
                  </a:cubicBezTo>
                  <a:lnTo>
                    <a:pt x="0" y="27374"/>
                  </a:lnTo>
                  <a:cubicBezTo>
                    <a:pt x="0" y="20114"/>
                    <a:pt x="2884" y="13151"/>
                    <a:pt x="8018" y="8018"/>
                  </a:cubicBezTo>
                  <a:cubicBezTo>
                    <a:pt x="13151" y="2884"/>
                    <a:pt x="20114" y="0"/>
                    <a:pt x="27374" y="0"/>
                  </a:cubicBezTo>
                  <a:close/>
                </a:path>
              </a:pathLst>
            </a:custGeom>
            <a:solidFill>
              <a:srgbClr val="000000">
                <a:alpha val="0"/>
              </a:srgbClr>
            </a:solidFill>
            <a:ln w="47625">
              <a:solidFill>
                <a:srgbClr val="F25244"/>
              </a:solidFill>
            </a:ln>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5812484" y="1934139"/>
            <a:ext cx="6663032" cy="848081"/>
            <a:chOff x="0" y="0"/>
            <a:chExt cx="3192922" cy="406400"/>
          </a:xfrm>
        </p:grpSpPr>
        <p:sp>
          <p:nvSpPr>
            <p:cNvPr name="Freeform 14" id="14"/>
            <p:cNvSpPr/>
            <p:nvPr/>
          </p:nvSpPr>
          <p:spPr>
            <a:xfrm flipH="false" flipV="false" rot="0">
              <a:off x="0" y="0"/>
              <a:ext cx="3192922" cy="406400"/>
            </a:xfrm>
            <a:custGeom>
              <a:avLst/>
              <a:gdLst/>
              <a:ahLst/>
              <a:cxnLst/>
              <a:rect r="r" b="b" t="t" l="l"/>
              <a:pathLst>
                <a:path h="406400" w="3192922">
                  <a:moveTo>
                    <a:pt x="2989722" y="0"/>
                  </a:moveTo>
                  <a:cubicBezTo>
                    <a:pt x="3101947" y="0"/>
                    <a:pt x="3192922" y="90976"/>
                    <a:pt x="3192922" y="203200"/>
                  </a:cubicBezTo>
                  <a:cubicBezTo>
                    <a:pt x="3192922" y="315424"/>
                    <a:pt x="3101947" y="406400"/>
                    <a:pt x="2989722" y="406400"/>
                  </a:cubicBezTo>
                  <a:lnTo>
                    <a:pt x="203200" y="406400"/>
                  </a:lnTo>
                  <a:cubicBezTo>
                    <a:pt x="90976" y="406400"/>
                    <a:pt x="0" y="315424"/>
                    <a:pt x="0" y="203200"/>
                  </a:cubicBezTo>
                  <a:cubicBezTo>
                    <a:pt x="0" y="90976"/>
                    <a:pt x="90976" y="0"/>
                    <a:pt x="203200" y="0"/>
                  </a:cubicBezTo>
                  <a:lnTo>
                    <a:pt x="2989722" y="0"/>
                  </a:lnTo>
                </a:path>
              </a:pathLst>
            </a:custGeom>
            <a:solidFill>
              <a:srgbClr val="F25244"/>
            </a:solidFill>
          </p:spPr>
        </p:sp>
        <p:sp>
          <p:nvSpPr>
            <p:cNvPr name="TextBox 15" id="15"/>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sp>
        <p:nvSpPr>
          <p:cNvPr name="AutoShape 16" id="16"/>
          <p:cNvSpPr/>
          <p:nvPr/>
        </p:nvSpPr>
        <p:spPr>
          <a:xfrm rot="0">
            <a:off x="1028700" y="1664473"/>
            <a:ext cx="904961" cy="0"/>
          </a:xfrm>
          <a:prstGeom prst="line">
            <a:avLst/>
          </a:prstGeom>
          <a:ln cap="flat" w="47625">
            <a:solidFill>
              <a:srgbClr val="E6E6E6"/>
            </a:solidFill>
            <a:prstDash val="solid"/>
            <a:headEnd type="none" len="sm" w="sm"/>
            <a:tailEnd type="none" len="sm" w="sm"/>
          </a:ln>
        </p:spPr>
      </p:sp>
      <p:sp>
        <p:nvSpPr>
          <p:cNvPr name="TextBox 17" id="17"/>
          <p:cNvSpPr txBox="true"/>
          <p:nvPr/>
        </p:nvSpPr>
        <p:spPr>
          <a:xfrm rot="0">
            <a:off x="5423697" y="3254781"/>
            <a:ext cx="7440607" cy="6364814"/>
          </a:xfrm>
          <a:prstGeom prst="rect">
            <a:avLst/>
          </a:prstGeom>
        </p:spPr>
        <p:txBody>
          <a:bodyPr anchor="t" rtlCol="false" tIns="0" lIns="0" bIns="0" rIns="0">
            <a:spAutoFit/>
          </a:bodyPr>
          <a:lstStyle/>
          <a:p>
            <a:pPr marL="705557" indent="-352778" lvl="1">
              <a:lnSpc>
                <a:spcPts val="4575"/>
              </a:lnSpc>
              <a:buFont typeface="Arial"/>
              <a:buChar char="•"/>
            </a:pPr>
            <a:r>
              <a:rPr lang="en-US" sz="3267">
                <a:solidFill>
                  <a:srgbClr val="0D0D0D"/>
                </a:solidFill>
                <a:latin typeface="Barlow Semi-Bold"/>
              </a:rPr>
              <a:t>Function Calls </a:t>
            </a:r>
          </a:p>
          <a:p>
            <a:pPr marL="705557" indent="-352778" lvl="1">
              <a:lnSpc>
                <a:spcPts val="4575"/>
              </a:lnSpc>
              <a:buFont typeface="Arial"/>
              <a:buChar char="•"/>
            </a:pPr>
            <a:r>
              <a:rPr lang="en-US" sz="3267">
                <a:solidFill>
                  <a:srgbClr val="0D0D0D"/>
                </a:solidFill>
                <a:latin typeface="Barlow Semi-Bold"/>
              </a:rPr>
              <a:t>Direct Function Calls</a:t>
            </a:r>
          </a:p>
          <a:p>
            <a:pPr marL="705557" indent="-352778" lvl="1">
              <a:lnSpc>
                <a:spcPts val="4575"/>
              </a:lnSpc>
              <a:buFont typeface="Arial"/>
              <a:buChar char="•"/>
            </a:pPr>
            <a:r>
              <a:rPr lang="en-US" sz="3267">
                <a:solidFill>
                  <a:srgbClr val="0D0D0D"/>
                </a:solidFill>
                <a:latin typeface="Barlow Semi-Bold"/>
              </a:rPr>
              <a:t>Indirect Function Calls</a:t>
            </a:r>
          </a:p>
          <a:p>
            <a:pPr marL="705557" indent="-352778" lvl="1">
              <a:lnSpc>
                <a:spcPts val="4575"/>
              </a:lnSpc>
              <a:buFont typeface="Arial"/>
              <a:buChar char="•"/>
            </a:pPr>
            <a:r>
              <a:rPr lang="en-US" sz="3267">
                <a:solidFill>
                  <a:srgbClr val="0D0D0D"/>
                </a:solidFill>
                <a:latin typeface="Barlow Semi-Bold"/>
              </a:rPr>
              <a:t>API Calls</a:t>
            </a:r>
          </a:p>
          <a:p>
            <a:pPr marL="705557" indent="-352778" lvl="1">
              <a:lnSpc>
                <a:spcPts val="4575"/>
              </a:lnSpc>
              <a:buFont typeface="Arial"/>
              <a:buChar char="•"/>
            </a:pPr>
            <a:r>
              <a:rPr lang="en-US" sz="3267">
                <a:solidFill>
                  <a:srgbClr val="0D0D0D"/>
                </a:solidFill>
                <a:latin typeface="Barlow Semi-Bold"/>
              </a:rPr>
              <a:t>Code Blocks</a:t>
            </a:r>
          </a:p>
          <a:p>
            <a:pPr marL="705557" indent="-352778" lvl="1">
              <a:lnSpc>
                <a:spcPts val="4575"/>
              </a:lnSpc>
              <a:buFont typeface="Arial"/>
              <a:buChar char="•"/>
            </a:pPr>
            <a:r>
              <a:rPr lang="en-US" sz="3267">
                <a:solidFill>
                  <a:srgbClr val="0D0D0D"/>
                </a:solidFill>
                <a:latin typeface="Barlow Semi-Bold"/>
              </a:rPr>
              <a:t>Reccursive Calls</a:t>
            </a:r>
          </a:p>
          <a:p>
            <a:pPr marL="705557" indent="-352778" lvl="1">
              <a:lnSpc>
                <a:spcPts val="4575"/>
              </a:lnSpc>
              <a:buFont typeface="Arial"/>
              <a:buChar char="•"/>
            </a:pPr>
            <a:r>
              <a:rPr lang="en-US" sz="3267">
                <a:solidFill>
                  <a:srgbClr val="0D0D0D"/>
                </a:solidFill>
                <a:latin typeface="Barlow Semi-Bold"/>
              </a:rPr>
              <a:t>Jump Statements</a:t>
            </a:r>
          </a:p>
          <a:p>
            <a:pPr marL="705557" indent="-352778" lvl="1">
              <a:lnSpc>
                <a:spcPts val="4575"/>
              </a:lnSpc>
              <a:buFont typeface="Arial"/>
              <a:buChar char="•"/>
            </a:pPr>
            <a:r>
              <a:rPr lang="en-US" sz="3267">
                <a:solidFill>
                  <a:srgbClr val="0D0D0D"/>
                </a:solidFill>
                <a:latin typeface="Barlow Semi-Bold"/>
              </a:rPr>
              <a:t>Return Statements</a:t>
            </a:r>
          </a:p>
          <a:p>
            <a:pPr marL="705557" indent="-352778" lvl="1">
              <a:lnSpc>
                <a:spcPts val="4575"/>
              </a:lnSpc>
              <a:buFont typeface="Arial"/>
              <a:buChar char="•"/>
            </a:pPr>
            <a:r>
              <a:rPr lang="en-US" sz="3267">
                <a:solidFill>
                  <a:srgbClr val="0D0D0D"/>
                </a:solidFill>
                <a:latin typeface="Barlow Semi-Bold"/>
              </a:rPr>
              <a:t>Data Representation</a:t>
            </a:r>
          </a:p>
          <a:p>
            <a:pPr marL="705557" indent="-352778" lvl="1">
              <a:lnSpc>
                <a:spcPts val="4575"/>
              </a:lnSpc>
              <a:buFont typeface="Arial"/>
              <a:buChar char="•"/>
            </a:pPr>
            <a:r>
              <a:rPr lang="en-US" sz="3267">
                <a:solidFill>
                  <a:srgbClr val="0D0D0D"/>
                </a:solidFill>
                <a:latin typeface="Barlow Semi-Bold"/>
              </a:rPr>
              <a:t>Function Boundaries</a:t>
            </a:r>
          </a:p>
          <a:p>
            <a:pPr marL="0" indent="0" lvl="1">
              <a:lnSpc>
                <a:spcPts val="4575"/>
              </a:lnSpc>
              <a:spcBef>
                <a:spcPct val="0"/>
              </a:spcBef>
            </a:pPr>
          </a:p>
        </p:txBody>
      </p:sp>
      <p:sp>
        <p:nvSpPr>
          <p:cNvPr name="TextBox 18" id="18"/>
          <p:cNvSpPr txBox="true"/>
          <p:nvPr/>
        </p:nvSpPr>
        <p:spPr>
          <a:xfrm rot="0">
            <a:off x="6639499" y="2060715"/>
            <a:ext cx="5009003" cy="537845"/>
          </a:xfrm>
          <a:prstGeom prst="rect">
            <a:avLst/>
          </a:prstGeom>
        </p:spPr>
        <p:txBody>
          <a:bodyPr anchor="t" rtlCol="false" tIns="0" lIns="0" bIns="0" rIns="0">
            <a:spAutoFit/>
          </a:bodyPr>
          <a:lstStyle/>
          <a:p>
            <a:pPr algn="ctr" marL="0" indent="0" lvl="1">
              <a:lnSpc>
                <a:spcPts val="4480"/>
              </a:lnSpc>
              <a:spcBef>
                <a:spcPct val="0"/>
              </a:spcBef>
            </a:pPr>
            <a:r>
              <a:rPr lang="en-US" sz="3200" spc="102">
                <a:solidFill>
                  <a:srgbClr val="FFFFFF"/>
                </a:solidFill>
                <a:latin typeface="Barlow Medium"/>
              </a:rPr>
              <a:t>INGREDIENTS OF CFG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23821" y="-208725"/>
            <a:ext cx="4886230" cy="10179645"/>
          </a:xfrm>
          <a:custGeom>
            <a:avLst/>
            <a:gdLst/>
            <a:ahLst/>
            <a:cxnLst/>
            <a:rect r="r" b="b" t="t" l="l"/>
            <a:pathLst>
              <a:path h="10179645" w="4886230">
                <a:moveTo>
                  <a:pt x="0" y="0"/>
                </a:moveTo>
                <a:lnTo>
                  <a:pt x="4886229" y="0"/>
                </a:lnTo>
                <a:lnTo>
                  <a:pt x="4886229" y="10179646"/>
                </a:lnTo>
                <a:lnTo>
                  <a:pt x="0" y="10179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14283495" y="-109957"/>
            <a:ext cx="12324256" cy="9751567"/>
          </a:xfrm>
          <a:custGeom>
            <a:avLst/>
            <a:gdLst/>
            <a:ahLst/>
            <a:cxnLst/>
            <a:rect r="r" b="b" t="t" l="l"/>
            <a:pathLst>
              <a:path h="9751567" w="12324256">
                <a:moveTo>
                  <a:pt x="0" y="0"/>
                </a:moveTo>
                <a:lnTo>
                  <a:pt x="12324255" y="0"/>
                </a:lnTo>
                <a:lnTo>
                  <a:pt x="12324255"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3164862" y="-3193531"/>
            <a:ext cx="9060993" cy="7169511"/>
          </a:xfrm>
          <a:custGeom>
            <a:avLst/>
            <a:gdLst/>
            <a:ahLst/>
            <a:cxnLst/>
            <a:rect r="r" b="b" t="t" l="l"/>
            <a:pathLst>
              <a:path h="7169511" w="9060993">
                <a:moveTo>
                  <a:pt x="0" y="0"/>
                </a:moveTo>
                <a:lnTo>
                  <a:pt x="9060993" y="0"/>
                </a:lnTo>
                <a:lnTo>
                  <a:pt x="9060993" y="7169510"/>
                </a:lnTo>
                <a:lnTo>
                  <a:pt x="0" y="7169510"/>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04615" y="2433788"/>
            <a:ext cx="8075312" cy="855068"/>
            <a:chOff x="0" y="0"/>
            <a:chExt cx="3838066" cy="406400"/>
          </a:xfrm>
        </p:grpSpPr>
        <p:sp>
          <p:nvSpPr>
            <p:cNvPr name="Freeform 6" id="6"/>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104615" y="3840588"/>
            <a:ext cx="8075312" cy="855068"/>
            <a:chOff x="0" y="0"/>
            <a:chExt cx="3838066" cy="406400"/>
          </a:xfrm>
        </p:grpSpPr>
        <p:sp>
          <p:nvSpPr>
            <p:cNvPr name="Freeform 9" id="9"/>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9104615" y="5247389"/>
            <a:ext cx="8075312" cy="855068"/>
            <a:chOff x="0" y="0"/>
            <a:chExt cx="3838066" cy="406400"/>
          </a:xfrm>
        </p:grpSpPr>
        <p:sp>
          <p:nvSpPr>
            <p:cNvPr name="Freeform 12" id="12"/>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9104615" y="6631537"/>
            <a:ext cx="8075312" cy="1220071"/>
            <a:chOff x="0" y="0"/>
            <a:chExt cx="3748905" cy="566409"/>
          </a:xfrm>
        </p:grpSpPr>
        <p:sp>
          <p:nvSpPr>
            <p:cNvPr name="Freeform 15" id="15"/>
            <p:cNvSpPr/>
            <p:nvPr/>
          </p:nvSpPr>
          <p:spPr>
            <a:xfrm flipH="false" flipV="false" rot="0">
              <a:off x="0" y="0"/>
              <a:ext cx="3748905" cy="566409"/>
            </a:xfrm>
            <a:custGeom>
              <a:avLst/>
              <a:gdLst/>
              <a:ahLst/>
              <a:cxnLst/>
              <a:rect r="r" b="b" t="t" l="l"/>
              <a:pathLst>
                <a:path h="566409" w="3748905">
                  <a:moveTo>
                    <a:pt x="3545705" y="0"/>
                  </a:moveTo>
                  <a:cubicBezTo>
                    <a:pt x="3657929" y="0"/>
                    <a:pt x="3748905" y="126795"/>
                    <a:pt x="3748905" y="283204"/>
                  </a:cubicBezTo>
                  <a:cubicBezTo>
                    <a:pt x="3748905" y="439614"/>
                    <a:pt x="3657929" y="566409"/>
                    <a:pt x="3545705" y="566409"/>
                  </a:cubicBezTo>
                  <a:lnTo>
                    <a:pt x="203200" y="566409"/>
                  </a:lnTo>
                  <a:cubicBezTo>
                    <a:pt x="90976" y="566409"/>
                    <a:pt x="0" y="439614"/>
                    <a:pt x="0" y="283204"/>
                  </a:cubicBezTo>
                  <a:cubicBezTo>
                    <a:pt x="0" y="126795"/>
                    <a:pt x="90976" y="0"/>
                    <a:pt x="203200" y="0"/>
                  </a:cubicBezTo>
                  <a:lnTo>
                    <a:pt x="3545705" y="0"/>
                  </a:lnTo>
                </a:path>
              </a:pathLst>
            </a:custGeom>
            <a:solidFill>
              <a:srgbClr val="525252"/>
            </a:solidFill>
          </p:spPr>
        </p:sp>
        <p:sp>
          <p:nvSpPr>
            <p:cNvPr name="TextBox 16" id="16"/>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9104615" y="8385008"/>
            <a:ext cx="8075312" cy="855068"/>
            <a:chOff x="0" y="0"/>
            <a:chExt cx="3838066" cy="406400"/>
          </a:xfrm>
        </p:grpSpPr>
        <p:sp>
          <p:nvSpPr>
            <p:cNvPr name="Freeform 18" id="18"/>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9" id="19"/>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7831054" y="2433788"/>
            <a:ext cx="855068" cy="85506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1AEF2"/>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7831054" y="3840588"/>
            <a:ext cx="855068" cy="85506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ED9DE"/>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7831054" y="5247389"/>
            <a:ext cx="855068" cy="8550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DBF8E"/>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7831054" y="6800208"/>
            <a:ext cx="855068" cy="85506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9C50"/>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7831054" y="8385008"/>
            <a:ext cx="855068" cy="8550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D9704A"/>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AutoShape 35" id="35"/>
          <p:cNvSpPr/>
          <p:nvPr/>
        </p:nvSpPr>
        <p:spPr>
          <a:xfrm>
            <a:off x="8686122" y="2861322"/>
            <a:ext cx="418494" cy="0"/>
          </a:xfrm>
          <a:prstGeom prst="line">
            <a:avLst/>
          </a:prstGeom>
          <a:ln cap="flat" w="28575">
            <a:solidFill>
              <a:srgbClr val="182A39"/>
            </a:solidFill>
            <a:prstDash val="sysDash"/>
            <a:headEnd type="none" len="sm" w="sm"/>
            <a:tailEnd type="none" len="sm" w="sm"/>
          </a:ln>
        </p:spPr>
      </p:sp>
      <p:sp>
        <p:nvSpPr>
          <p:cNvPr name="AutoShape 36" id="36"/>
          <p:cNvSpPr/>
          <p:nvPr/>
        </p:nvSpPr>
        <p:spPr>
          <a:xfrm>
            <a:off x="8686122" y="4268122"/>
            <a:ext cx="418494" cy="0"/>
          </a:xfrm>
          <a:prstGeom prst="line">
            <a:avLst/>
          </a:prstGeom>
          <a:ln cap="flat" w="28575">
            <a:solidFill>
              <a:srgbClr val="182A39"/>
            </a:solidFill>
            <a:prstDash val="sysDash"/>
            <a:headEnd type="none" len="sm" w="sm"/>
            <a:tailEnd type="none" len="sm" w="sm"/>
          </a:ln>
        </p:spPr>
      </p:sp>
      <p:sp>
        <p:nvSpPr>
          <p:cNvPr name="AutoShape 37" id="37"/>
          <p:cNvSpPr/>
          <p:nvPr/>
        </p:nvSpPr>
        <p:spPr>
          <a:xfrm>
            <a:off x="8686122" y="5674923"/>
            <a:ext cx="418494" cy="0"/>
          </a:xfrm>
          <a:prstGeom prst="line">
            <a:avLst/>
          </a:prstGeom>
          <a:ln cap="flat" w="28575">
            <a:solidFill>
              <a:srgbClr val="182A39"/>
            </a:solidFill>
            <a:prstDash val="sysDash"/>
            <a:headEnd type="none" len="sm" w="sm"/>
            <a:tailEnd type="none" len="sm" w="sm"/>
          </a:ln>
        </p:spPr>
      </p:sp>
      <p:sp>
        <p:nvSpPr>
          <p:cNvPr name="AutoShape 38" id="38"/>
          <p:cNvSpPr/>
          <p:nvPr/>
        </p:nvSpPr>
        <p:spPr>
          <a:xfrm>
            <a:off x="8686122" y="7227742"/>
            <a:ext cx="418494" cy="13830"/>
          </a:xfrm>
          <a:prstGeom prst="line">
            <a:avLst/>
          </a:prstGeom>
          <a:ln cap="flat" w="28575">
            <a:solidFill>
              <a:srgbClr val="182A39"/>
            </a:solidFill>
            <a:prstDash val="sysDash"/>
            <a:headEnd type="none" len="sm" w="sm"/>
            <a:tailEnd type="none" len="sm" w="sm"/>
          </a:ln>
        </p:spPr>
      </p:sp>
      <p:sp>
        <p:nvSpPr>
          <p:cNvPr name="AutoShape 39" id="39"/>
          <p:cNvSpPr/>
          <p:nvPr/>
        </p:nvSpPr>
        <p:spPr>
          <a:xfrm>
            <a:off x="8686122" y="8812542"/>
            <a:ext cx="418494" cy="0"/>
          </a:xfrm>
          <a:prstGeom prst="line">
            <a:avLst/>
          </a:prstGeom>
          <a:ln cap="flat" w="28575">
            <a:solidFill>
              <a:srgbClr val="182A39"/>
            </a:solidFill>
            <a:prstDash val="sysDash"/>
            <a:headEnd type="none" len="sm" w="sm"/>
            <a:tailEnd type="none" len="sm" w="sm"/>
          </a:ln>
        </p:spPr>
      </p:sp>
      <p:sp>
        <p:nvSpPr>
          <p:cNvPr name="Freeform 40" id="40"/>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2" id="42"/>
          <p:cNvSpPr txBox="true"/>
          <p:nvPr/>
        </p:nvSpPr>
        <p:spPr>
          <a:xfrm rot="0">
            <a:off x="9490519" y="2646374"/>
            <a:ext cx="7409644"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Extension of CFG specifically designed for malware analysis.</a:t>
            </a:r>
          </a:p>
        </p:txBody>
      </p:sp>
      <p:sp>
        <p:nvSpPr>
          <p:cNvPr name="TextBox 43" id="43"/>
          <p:cNvSpPr txBox="true"/>
          <p:nvPr/>
        </p:nvSpPr>
        <p:spPr>
          <a:xfrm rot="0">
            <a:off x="9437449" y="3843625"/>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Includes normal control flow paths and potential adversarial paths.</a:t>
            </a:r>
          </a:p>
        </p:txBody>
      </p:sp>
      <p:sp>
        <p:nvSpPr>
          <p:cNvPr name="TextBox 44" id="44"/>
          <p:cNvSpPr txBox="true"/>
          <p:nvPr/>
        </p:nvSpPr>
        <p:spPr>
          <a:xfrm rot="0">
            <a:off x="9437449" y="5264713"/>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Represents interactions between different parts of the binary</a:t>
            </a:r>
          </a:p>
        </p:txBody>
      </p:sp>
      <p:sp>
        <p:nvSpPr>
          <p:cNvPr name="TextBox 45" id="45"/>
          <p:cNvSpPr txBox="true"/>
          <p:nvPr/>
        </p:nvSpPr>
        <p:spPr>
          <a:xfrm rot="0">
            <a:off x="9424148" y="6636100"/>
            <a:ext cx="7409644" cy="116332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ACFG can also be utilized in eXplainable AI (XAI) methods to provide clearer explanations for the GNN's decision-making process.</a:t>
            </a:r>
          </a:p>
        </p:txBody>
      </p:sp>
      <p:sp>
        <p:nvSpPr>
          <p:cNvPr name="TextBox 46" id="46"/>
          <p:cNvSpPr txBox="true"/>
          <p:nvPr/>
        </p:nvSpPr>
        <p:spPr>
          <a:xfrm rot="0">
            <a:off x="9437449" y="8451683"/>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ACFG will be converted to Adjacency matric or pyobjects in pickle form</a:t>
            </a:r>
          </a:p>
        </p:txBody>
      </p:sp>
      <p:sp>
        <p:nvSpPr>
          <p:cNvPr name="TextBox 47" id="47"/>
          <p:cNvSpPr txBox="true"/>
          <p:nvPr/>
        </p:nvSpPr>
        <p:spPr>
          <a:xfrm rot="0">
            <a:off x="7927062" y="262510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1.</a:t>
            </a:r>
          </a:p>
        </p:txBody>
      </p:sp>
      <p:sp>
        <p:nvSpPr>
          <p:cNvPr name="TextBox 48" id="48"/>
          <p:cNvSpPr txBox="true"/>
          <p:nvPr/>
        </p:nvSpPr>
        <p:spPr>
          <a:xfrm rot="0">
            <a:off x="7927062" y="40319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2.</a:t>
            </a:r>
          </a:p>
        </p:txBody>
      </p:sp>
      <p:sp>
        <p:nvSpPr>
          <p:cNvPr name="TextBox 49" id="49"/>
          <p:cNvSpPr txBox="true"/>
          <p:nvPr/>
        </p:nvSpPr>
        <p:spPr>
          <a:xfrm rot="0">
            <a:off x="7927062" y="54387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3.</a:t>
            </a:r>
          </a:p>
        </p:txBody>
      </p:sp>
      <p:sp>
        <p:nvSpPr>
          <p:cNvPr name="TextBox 50" id="50"/>
          <p:cNvSpPr txBox="true"/>
          <p:nvPr/>
        </p:nvSpPr>
        <p:spPr>
          <a:xfrm rot="0">
            <a:off x="7927062" y="69915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4.</a:t>
            </a:r>
          </a:p>
        </p:txBody>
      </p:sp>
      <p:sp>
        <p:nvSpPr>
          <p:cNvPr name="TextBox 51" id="51"/>
          <p:cNvSpPr txBox="true"/>
          <p:nvPr/>
        </p:nvSpPr>
        <p:spPr>
          <a:xfrm rot="0">
            <a:off x="7927062" y="85763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5.</a:t>
            </a:r>
          </a:p>
        </p:txBody>
      </p:sp>
      <p:sp>
        <p:nvSpPr>
          <p:cNvPr name="TextBox 52" id="52"/>
          <p:cNvSpPr txBox="true"/>
          <p:nvPr/>
        </p:nvSpPr>
        <p:spPr>
          <a:xfrm rot="0">
            <a:off x="3761991" y="413641"/>
            <a:ext cx="10764017" cy="712470"/>
          </a:xfrm>
          <a:prstGeom prst="rect">
            <a:avLst/>
          </a:prstGeom>
        </p:spPr>
        <p:txBody>
          <a:bodyPr anchor="t" rtlCol="false" tIns="0" lIns="0" bIns="0" rIns="0">
            <a:spAutoFit/>
          </a:bodyPr>
          <a:lstStyle/>
          <a:p>
            <a:pPr algn="ctr">
              <a:lnSpc>
                <a:spcPts val="5880"/>
              </a:lnSpc>
            </a:pPr>
            <a:r>
              <a:rPr lang="en-US" sz="4200">
                <a:solidFill>
                  <a:srgbClr val="182A39"/>
                </a:solidFill>
                <a:latin typeface="Barlow Bold"/>
              </a:rPr>
              <a:t>ACFG'S AND THEIR NEED </a:t>
            </a:r>
          </a:p>
        </p:txBody>
      </p:sp>
      <p:sp>
        <p:nvSpPr>
          <p:cNvPr name="Freeform 53" id="53"/>
          <p:cNvSpPr/>
          <p:nvPr/>
        </p:nvSpPr>
        <p:spPr>
          <a:xfrm flipH="false" flipV="false" rot="0">
            <a:off x="40445" y="3415412"/>
            <a:ext cx="7695359" cy="4160882"/>
          </a:xfrm>
          <a:custGeom>
            <a:avLst/>
            <a:gdLst/>
            <a:ahLst/>
            <a:cxnLst/>
            <a:rect r="r" b="b" t="t" l="l"/>
            <a:pathLst>
              <a:path h="4160882" w="7695359">
                <a:moveTo>
                  <a:pt x="0" y="0"/>
                </a:moveTo>
                <a:lnTo>
                  <a:pt x="7695359" y="0"/>
                </a:lnTo>
                <a:lnTo>
                  <a:pt x="7695359" y="4160882"/>
                </a:lnTo>
                <a:lnTo>
                  <a:pt x="0" y="4160882"/>
                </a:lnTo>
                <a:lnTo>
                  <a:pt x="0" y="0"/>
                </a:lnTo>
                <a:close/>
              </a:path>
            </a:pathLst>
          </a:custGeom>
          <a:blipFill>
            <a:blip r:embed="rId8"/>
            <a:stretch>
              <a:fillRect l="0" t="0" r="0" b="-722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523821" y="-208725"/>
            <a:ext cx="4886230" cy="10179645"/>
          </a:xfrm>
          <a:custGeom>
            <a:avLst/>
            <a:gdLst/>
            <a:ahLst/>
            <a:cxnLst/>
            <a:rect r="r" b="b" t="t" l="l"/>
            <a:pathLst>
              <a:path h="10179645" w="4886230">
                <a:moveTo>
                  <a:pt x="0" y="0"/>
                </a:moveTo>
                <a:lnTo>
                  <a:pt x="4886229" y="0"/>
                </a:lnTo>
                <a:lnTo>
                  <a:pt x="4886229" y="10179646"/>
                </a:lnTo>
                <a:lnTo>
                  <a:pt x="0" y="10179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14283495" y="-109957"/>
            <a:ext cx="12324256" cy="9751567"/>
          </a:xfrm>
          <a:custGeom>
            <a:avLst/>
            <a:gdLst/>
            <a:ahLst/>
            <a:cxnLst/>
            <a:rect r="r" b="b" t="t" l="l"/>
            <a:pathLst>
              <a:path h="9751567" w="12324256">
                <a:moveTo>
                  <a:pt x="0" y="0"/>
                </a:moveTo>
                <a:lnTo>
                  <a:pt x="12324255" y="0"/>
                </a:lnTo>
                <a:lnTo>
                  <a:pt x="12324255"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3164862" y="-3193531"/>
            <a:ext cx="9060993" cy="7169511"/>
          </a:xfrm>
          <a:custGeom>
            <a:avLst/>
            <a:gdLst/>
            <a:ahLst/>
            <a:cxnLst/>
            <a:rect r="r" b="b" t="t" l="l"/>
            <a:pathLst>
              <a:path h="7169511" w="9060993">
                <a:moveTo>
                  <a:pt x="0" y="0"/>
                </a:moveTo>
                <a:lnTo>
                  <a:pt x="9060993" y="0"/>
                </a:lnTo>
                <a:lnTo>
                  <a:pt x="9060993" y="7169510"/>
                </a:lnTo>
                <a:lnTo>
                  <a:pt x="0" y="7169510"/>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04615" y="2433788"/>
            <a:ext cx="8075312" cy="855068"/>
            <a:chOff x="0" y="0"/>
            <a:chExt cx="3838066" cy="406400"/>
          </a:xfrm>
        </p:grpSpPr>
        <p:sp>
          <p:nvSpPr>
            <p:cNvPr name="Freeform 6" id="6"/>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104615" y="3840588"/>
            <a:ext cx="8075312" cy="855068"/>
            <a:chOff x="0" y="0"/>
            <a:chExt cx="3838066" cy="406400"/>
          </a:xfrm>
        </p:grpSpPr>
        <p:sp>
          <p:nvSpPr>
            <p:cNvPr name="Freeform 9" id="9"/>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9104615" y="5247389"/>
            <a:ext cx="8075312" cy="1160342"/>
            <a:chOff x="0" y="0"/>
            <a:chExt cx="3838066" cy="551492"/>
          </a:xfrm>
        </p:grpSpPr>
        <p:sp>
          <p:nvSpPr>
            <p:cNvPr name="Freeform 12" id="12"/>
            <p:cNvSpPr/>
            <p:nvPr/>
          </p:nvSpPr>
          <p:spPr>
            <a:xfrm flipH="false" flipV="false" rot="0">
              <a:off x="0" y="0"/>
              <a:ext cx="3838067" cy="551492"/>
            </a:xfrm>
            <a:custGeom>
              <a:avLst/>
              <a:gdLst/>
              <a:ahLst/>
              <a:cxnLst/>
              <a:rect r="r" b="b" t="t" l="l"/>
              <a:pathLst>
                <a:path h="551492" w="3838067">
                  <a:moveTo>
                    <a:pt x="3634867" y="0"/>
                  </a:moveTo>
                  <a:cubicBezTo>
                    <a:pt x="3747091" y="0"/>
                    <a:pt x="3838067" y="123456"/>
                    <a:pt x="3838067" y="275746"/>
                  </a:cubicBezTo>
                  <a:cubicBezTo>
                    <a:pt x="3838067" y="428036"/>
                    <a:pt x="3747091" y="551492"/>
                    <a:pt x="3634867" y="551492"/>
                  </a:cubicBezTo>
                  <a:lnTo>
                    <a:pt x="203200" y="551492"/>
                  </a:lnTo>
                  <a:cubicBezTo>
                    <a:pt x="90976" y="551492"/>
                    <a:pt x="0" y="428036"/>
                    <a:pt x="0" y="275746"/>
                  </a:cubicBezTo>
                  <a:cubicBezTo>
                    <a:pt x="0" y="123456"/>
                    <a:pt x="90976" y="0"/>
                    <a:pt x="203200" y="0"/>
                  </a:cubicBezTo>
                  <a:lnTo>
                    <a:pt x="3634867" y="0"/>
                  </a:lnTo>
                </a:path>
              </a:pathLst>
            </a:custGeom>
            <a:solidFill>
              <a:srgbClr val="525252"/>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9104615" y="6631537"/>
            <a:ext cx="8075312" cy="1220071"/>
            <a:chOff x="0" y="0"/>
            <a:chExt cx="3748905" cy="566409"/>
          </a:xfrm>
        </p:grpSpPr>
        <p:sp>
          <p:nvSpPr>
            <p:cNvPr name="Freeform 15" id="15"/>
            <p:cNvSpPr/>
            <p:nvPr/>
          </p:nvSpPr>
          <p:spPr>
            <a:xfrm flipH="false" flipV="false" rot="0">
              <a:off x="0" y="0"/>
              <a:ext cx="3748905" cy="566409"/>
            </a:xfrm>
            <a:custGeom>
              <a:avLst/>
              <a:gdLst/>
              <a:ahLst/>
              <a:cxnLst/>
              <a:rect r="r" b="b" t="t" l="l"/>
              <a:pathLst>
                <a:path h="566409" w="3748905">
                  <a:moveTo>
                    <a:pt x="3545705" y="0"/>
                  </a:moveTo>
                  <a:cubicBezTo>
                    <a:pt x="3657929" y="0"/>
                    <a:pt x="3748905" y="126795"/>
                    <a:pt x="3748905" y="283204"/>
                  </a:cubicBezTo>
                  <a:cubicBezTo>
                    <a:pt x="3748905" y="439614"/>
                    <a:pt x="3657929" y="566409"/>
                    <a:pt x="3545705" y="566409"/>
                  </a:cubicBezTo>
                  <a:lnTo>
                    <a:pt x="203200" y="566409"/>
                  </a:lnTo>
                  <a:cubicBezTo>
                    <a:pt x="90976" y="566409"/>
                    <a:pt x="0" y="439614"/>
                    <a:pt x="0" y="283204"/>
                  </a:cubicBezTo>
                  <a:cubicBezTo>
                    <a:pt x="0" y="126795"/>
                    <a:pt x="90976" y="0"/>
                    <a:pt x="203200" y="0"/>
                  </a:cubicBezTo>
                  <a:lnTo>
                    <a:pt x="3545705" y="0"/>
                  </a:lnTo>
                </a:path>
              </a:pathLst>
            </a:custGeom>
            <a:solidFill>
              <a:srgbClr val="525252"/>
            </a:solidFill>
          </p:spPr>
        </p:sp>
        <p:sp>
          <p:nvSpPr>
            <p:cNvPr name="TextBox 16" id="16"/>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9104615" y="8385008"/>
            <a:ext cx="8075312" cy="855068"/>
            <a:chOff x="0" y="0"/>
            <a:chExt cx="3838066" cy="406400"/>
          </a:xfrm>
        </p:grpSpPr>
        <p:sp>
          <p:nvSpPr>
            <p:cNvPr name="Freeform 18" id="18"/>
            <p:cNvSpPr/>
            <p:nvPr/>
          </p:nvSpPr>
          <p:spPr>
            <a:xfrm flipH="false" flipV="false" rot="0">
              <a:off x="0" y="0"/>
              <a:ext cx="3838067" cy="406400"/>
            </a:xfrm>
            <a:custGeom>
              <a:avLst/>
              <a:gdLst/>
              <a:ahLst/>
              <a:cxnLst/>
              <a:rect r="r" b="b" t="t" l="l"/>
              <a:pathLst>
                <a:path h="406400" w="3838067">
                  <a:moveTo>
                    <a:pt x="3634867" y="0"/>
                  </a:moveTo>
                  <a:cubicBezTo>
                    <a:pt x="3747091" y="0"/>
                    <a:pt x="3838067" y="90976"/>
                    <a:pt x="3838067" y="203200"/>
                  </a:cubicBezTo>
                  <a:cubicBezTo>
                    <a:pt x="3838067" y="315424"/>
                    <a:pt x="3747091" y="406400"/>
                    <a:pt x="3634867" y="406400"/>
                  </a:cubicBezTo>
                  <a:lnTo>
                    <a:pt x="203200" y="406400"/>
                  </a:lnTo>
                  <a:cubicBezTo>
                    <a:pt x="90976" y="406400"/>
                    <a:pt x="0" y="315424"/>
                    <a:pt x="0" y="203200"/>
                  </a:cubicBezTo>
                  <a:cubicBezTo>
                    <a:pt x="0" y="90976"/>
                    <a:pt x="90976" y="0"/>
                    <a:pt x="203200" y="0"/>
                  </a:cubicBezTo>
                  <a:lnTo>
                    <a:pt x="3634867" y="0"/>
                  </a:lnTo>
                </a:path>
              </a:pathLst>
            </a:custGeom>
            <a:solidFill>
              <a:srgbClr val="525252"/>
            </a:solidFill>
          </p:spPr>
        </p:sp>
        <p:sp>
          <p:nvSpPr>
            <p:cNvPr name="TextBox 19" id="19"/>
            <p:cNvSpPr txBox="true"/>
            <p:nvPr/>
          </p:nvSpPr>
          <p:spPr>
            <a:xfrm>
              <a:off x="0" y="-47625"/>
              <a:ext cx="812800" cy="454025"/>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7831054" y="2433788"/>
            <a:ext cx="855068" cy="85506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1AEF2"/>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7831054" y="3840588"/>
            <a:ext cx="855068" cy="85506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ED9DE"/>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7831054" y="5247389"/>
            <a:ext cx="855068" cy="8550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DBF8E"/>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7831054" y="6800208"/>
            <a:ext cx="855068" cy="85506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9C50"/>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7831054" y="8385008"/>
            <a:ext cx="855068" cy="8550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D9704A"/>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AutoShape 35" id="35"/>
          <p:cNvSpPr/>
          <p:nvPr/>
        </p:nvSpPr>
        <p:spPr>
          <a:xfrm>
            <a:off x="8686122" y="2861322"/>
            <a:ext cx="418494" cy="0"/>
          </a:xfrm>
          <a:prstGeom prst="line">
            <a:avLst/>
          </a:prstGeom>
          <a:ln cap="flat" w="28575">
            <a:solidFill>
              <a:srgbClr val="182A39"/>
            </a:solidFill>
            <a:prstDash val="sysDash"/>
            <a:headEnd type="none" len="sm" w="sm"/>
            <a:tailEnd type="none" len="sm" w="sm"/>
          </a:ln>
        </p:spPr>
      </p:sp>
      <p:sp>
        <p:nvSpPr>
          <p:cNvPr name="AutoShape 36" id="36"/>
          <p:cNvSpPr/>
          <p:nvPr/>
        </p:nvSpPr>
        <p:spPr>
          <a:xfrm>
            <a:off x="8686122" y="4268122"/>
            <a:ext cx="418494" cy="0"/>
          </a:xfrm>
          <a:prstGeom prst="line">
            <a:avLst/>
          </a:prstGeom>
          <a:ln cap="flat" w="28575">
            <a:solidFill>
              <a:srgbClr val="182A39"/>
            </a:solidFill>
            <a:prstDash val="sysDash"/>
            <a:headEnd type="none" len="sm" w="sm"/>
            <a:tailEnd type="none" len="sm" w="sm"/>
          </a:ln>
        </p:spPr>
      </p:sp>
      <p:sp>
        <p:nvSpPr>
          <p:cNvPr name="AutoShape 37" id="37"/>
          <p:cNvSpPr/>
          <p:nvPr/>
        </p:nvSpPr>
        <p:spPr>
          <a:xfrm>
            <a:off x="8686122" y="5674923"/>
            <a:ext cx="418494" cy="0"/>
          </a:xfrm>
          <a:prstGeom prst="line">
            <a:avLst/>
          </a:prstGeom>
          <a:ln cap="flat" w="28575">
            <a:solidFill>
              <a:srgbClr val="182A39"/>
            </a:solidFill>
            <a:prstDash val="sysDash"/>
            <a:headEnd type="none" len="sm" w="sm"/>
            <a:tailEnd type="none" len="sm" w="sm"/>
          </a:ln>
        </p:spPr>
      </p:sp>
      <p:sp>
        <p:nvSpPr>
          <p:cNvPr name="AutoShape 38" id="38"/>
          <p:cNvSpPr/>
          <p:nvPr/>
        </p:nvSpPr>
        <p:spPr>
          <a:xfrm>
            <a:off x="8686122" y="7227742"/>
            <a:ext cx="418494" cy="13830"/>
          </a:xfrm>
          <a:prstGeom prst="line">
            <a:avLst/>
          </a:prstGeom>
          <a:ln cap="flat" w="28575">
            <a:solidFill>
              <a:srgbClr val="182A39"/>
            </a:solidFill>
            <a:prstDash val="sysDash"/>
            <a:headEnd type="none" len="sm" w="sm"/>
            <a:tailEnd type="none" len="sm" w="sm"/>
          </a:ln>
        </p:spPr>
      </p:sp>
      <p:sp>
        <p:nvSpPr>
          <p:cNvPr name="AutoShape 39" id="39"/>
          <p:cNvSpPr/>
          <p:nvPr/>
        </p:nvSpPr>
        <p:spPr>
          <a:xfrm>
            <a:off x="8686122" y="8812542"/>
            <a:ext cx="418494" cy="0"/>
          </a:xfrm>
          <a:prstGeom prst="line">
            <a:avLst/>
          </a:prstGeom>
          <a:ln cap="flat" w="28575">
            <a:solidFill>
              <a:srgbClr val="182A39"/>
            </a:solidFill>
            <a:prstDash val="sysDash"/>
            <a:headEnd type="none" len="sm" w="sm"/>
            <a:tailEnd type="none" len="sm" w="sm"/>
          </a:ln>
        </p:spPr>
      </p:sp>
      <p:sp>
        <p:nvSpPr>
          <p:cNvPr name="Freeform 40" id="40"/>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631623" y="2811608"/>
            <a:ext cx="6466006" cy="5755204"/>
          </a:xfrm>
          <a:custGeom>
            <a:avLst/>
            <a:gdLst/>
            <a:ahLst/>
            <a:cxnLst/>
            <a:rect r="r" b="b" t="t" l="l"/>
            <a:pathLst>
              <a:path h="5755204" w="6466006">
                <a:moveTo>
                  <a:pt x="0" y="0"/>
                </a:moveTo>
                <a:lnTo>
                  <a:pt x="6466006" y="0"/>
                </a:lnTo>
                <a:lnTo>
                  <a:pt x="6466006" y="5755204"/>
                </a:lnTo>
                <a:lnTo>
                  <a:pt x="0" y="5755204"/>
                </a:lnTo>
                <a:lnTo>
                  <a:pt x="0" y="0"/>
                </a:lnTo>
                <a:close/>
              </a:path>
            </a:pathLst>
          </a:custGeom>
          <a:blipFill>
            <a:blip r:embed="rId8"/>
            <a:stretch>
              <a:fillRect l="0" t="0" r="0" b="0"/>
            </a:stretch>
          </a:blipFill>
        </p:spPr>
      </p:sp>
      <p:sp>
        <p:nvSpPr>
          <p:cNvPr name="TextBox 43" id="43"/>
          <p:cNvSpPr txBox="true"/>
          <p:nvPr/>
        </p:nvSpPr>
        <p:spPr>
          <a:xfrm rot="0">
            <a:off x="9437449" y="2451112"/>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 square matrix with dimensions equal to the number of extracted features in the ACFG.</a:t>
            </a:r>
          </a:p>
        </p:txBody>
      </p:sp>
      <p:sp>
        <p:nvSpPr>
          <p:cNvPr name="TextBox 44" id="44"/>
          <p:cNvSpPr txBox="true"/>
          <p:nvPr/>
        </p:nvSpPr>
        <p:spPr>
          <a:xfrm rot="0">
            <a:off x="9437449" y="3843625"/>
            <a:ext cx="7409644" cy="772795"/>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Adjacency matrix helps in capturing the overall structure of the ACFG</a:t>
            </a:r>
          </a:p>
        </p:txBody>
      </p:sp>
      <p:sp>
        <p:nvSpPr>
          <p:cNvPr name="TextBox 45" id="45"/>
          <p:cNvSpPr txBox="true"/>
          <p:nvPr/>
        </p:nvSpPr>
        <p:spPr>
          <a:xfrm rot="0">
            <a:off x="9437449" y="5222087"/>
            <a:ext cx="7409644" cy="116332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By representing the ACFG as an adjacency matrix, graph operations can be efficiently performed using matrix manipulation techniques</a:t>
            </a:r>
          </a:p>
        </p:txBody>
      </p:sp>
      <p:sp>
        <p:nvSpPr>
          <p:cNvPr name="TextBox 46" id="46"/>
          <p:cNvSpPr txBox="true"/>
          <p:nvPr/>
        </p:nvSpPr>
        <p:spPr>
          <a:xfrm rot="0">
            <a:off x="9424148" y="6636100"/>
            <a:ext cx="7409644" cy="382270"/>
          </a:xfrm>
          <a:prstGeom prst="rect">
            <a:avLst/>
          </a:prstGeom>
        </p:spPr>
        <p:txBody>
          <a:bodyPr anchor="t" rtlCol="false" tIns="0" lIns="0" bIns="0" rIns="0">
            <a:spAutoFit/>
          </a:bodyPr>
          <a:lstStyle/>
          <a:p>
            <a:pPr marL="0" indent="0" lvl="1">
              <a:lnSpc>
                <a:spcPts val="3079"/>
              </a:lnSpc>
              <a:spcBef>
                <a:spcPct val="0"/>
              </a:spcBef>
            </a:pPr>
          </a:p>
        </p:txBody>
      </p:sp>
      <p:sp>
        <p:nvSpPr>
          <p:cNvPr name="TextBox 47" id="47"/>
          <p:cNvSpPr txBox="true"/>
          <p:nvPr/>
        </p:nvSpPr>
        <p:spPr>
          <a:xfrm rot="0">
            <a:off x="9437449" y="8583307"/>
            <a:ext cx="7409644"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Medium"/>
              </a:rPr>
              <a:t>ACFG will be used by GNN for classification</a:t>
            </a:r>
          </a:p>
        </p:txBody>
      </p:sp>
      <p:sp>
        <p:nvSpPr>
          <p:cNvPr name="TextBox 48" id="48"/>
          <p:cNvSpPr txBox="true"/>
          <p:nvPr/>
        </p:nvSpPr>
        <p:spPr>
          <a:xfrm rot="0">
            <a:off x="7927062" y="262510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1.</a:t>
            </a:r>
          </a:p>
        </p:txBody>
      </p:sp>
      <p:sp>
        <p:nvSpPr>
          <p:cNvPr name="TextBox 49" id="49"/>
          <p:cNvSpPr txBox="true"/>
          <p:nvPr/>
        </p:nvSpPr>
        <p:spPr>
          <a:xfrm rot="0">
            <a:off x="7927062" y="40319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2.</a:t>
            </a:r>
          </a:p>
        </p:txBody>
      </p:sp>
      <p:sp>
        <p:nvSpPr>
          <p:cNvPr name="TextBox 50" id="50"/>
          <p:cNvSpPr txBox="true"/>
          <p:nvPr/>
        </p:nvSpPr>
        <p:spPr>
          <a:xfrm rot="0">
            <a:off x="7927062" y="5438703"/>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3.</a:t>
            </a:r>
          </a:p>
        </p:txBody>
      </p:sp>
      <p:sp>
        <p:nvSpPr>
          <p:cNvPr name="TextBox 51" id="51"/>
          <p:cNvSpPr txBox="true"/>
          <p:nvPr/>
        </p:nvSpPr>
        <p:spPr>
          <a:xfrm rot="0">
            <a:off x="7927062" y="69915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4.</a:t>
            </a:r>
          </a:p>
        </p:txBody>
      </p:sp>
      <p:sp>
        <p:nvSpPr>
          <p:cNvPr name="TextBox 52" id="52"/>
          <p:cNvSpPr txBox="true"/>
          <p:nvPr/>
        </p:nvSpPr>
        <p:spPr>
          <a:xfrm rot="0">
            <a:off x="7927062" y="8576322"/>
            <a:ext cx="663051" cy="415289"/>
          </a:xfrm>
          <a:prstGeom prst="rect">
            <a:avLst/>
          </a:prstGeom>
        </p:spPr>
        <p:txBody>
          <a:bodyPr anchor="t" rtlCol="false" tIns="0" lIns="0" bIns="0" rIns="0">
            <a:spAutoFit/>
          </a:bodyPr>
          <a:lstStyle/>
          <a:p>
            <a:pPr algn="ctr">
              <a:lnSpc>
                <a:spcPts val="3360"/>
              </a:lnSpc>
            </a:pPr>
            <a:r>
              <a:rPr lang="en-US" sz="2400">
                <a:solidFill>
                  <a:srgbClr val="182A39"/>
                </a:solidFill>
                <a:latin typeface="Barlow Bold"/>
              </a:rPr>
              <a:t>5.</a:t>
            </a:r>
          </a:p>
        </p:txBody>
      </p:sp>
      <p:sp>
        <p:nvSpPr>
          <p:cNvPr name="TextBox 53" id="53"/>
          <p:cNvSpPr txBox="true"/>
          <p:nvPr/>
        </p:nvSpPr>
        <p:spPr>
          <a:xfrm rot="0">
            <a:off x="3761991" y="413641"/>
            <a:ext cx="10764017" cy="712470"/>
          </a:xfrm>
          <a:prstGeom prst="rect">
            <a:avLst/>
          </a:prstGeom>
        </p:spPr>
        <p:txBody>
          <a:bodyPr anchor="t" rtlCol="false" tIns="0" lIns="0" bIns="0" rIns="0">
            <a:spAutoFit/>
          </a:bodyPr>
          <a:lstStyle/>
          <a:p>
            <a:pPr algn="ctr">
              <a:lnSpc>
                <a:spcPts val="5880"/>
              </a:lnSpc>
            </a:pPr>
            <a:r>
              <a:rPr lang="en-US" sz="4200">
                <a:solidFill>
                  <a:srgbClr val="182A39"/>
                </a:solidFill>
                <a:latin typeface="Barlow Bold"/>
              </a:rPr>
              <a:t>ADJACENCY MATRIX AND THEIR NEED </a:t>
            </a:r>
          </a:p>
        </p:txBody>
      </p:sp>
      <p:sp>
        <p:nvSpPr>
          <p:cNvPr name="TextBox 54" id="54"/>
          <p:cNvSpPr txBox="true"/>
          <p:nvPr/>
        </p:nvSpPr>
        <p:spPr>
          <a:xfrm rot="0">
            <a:off x="9437449" y="6583912"/>
            <a:ext cx="7409644" cy="1553845"/>
          </a:xfrm>
          <a:prstGeom prst="rect">
            <a:avLst/>
          </a:prstGeom>
        </p:spPr>
        <p:txBody>
          <a:bodyPr anchor="t" rtlCol="false" tIns="0" lIns="0" bIns="0" rIns="0">
            <a:spAutoFit/>
          </a:bodyPr>
          <a:lstStyle/>
          <a:p>
            <a:pPr>
              <a:lnSpc>
                <a:spcPts val="3079"/>
              </a:lnSpc>
            </a:pPr>
            <a:r>
              <a:rPr lang="en-US" sz="2199">
                <a:solidFill>
                  <a:srgbClr val="FFFFFF"/>
                </a:solidFill>
                <a:latin typeface="Barlow Medium"/>
              </a:rPr>
              <a:t>Adjacency matrix can be utilized in XAI techniques to explain how adversarial edges influence the GNN's decision-making process.</a:t>
            </a:r>
          </a:p>
          <a:p>
            <a:pPr marL="0" indent="0" lvl="1">
              <a:lnSpc>
                <a:spcPts val="30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3457003" y="0"/>
            <a:ext cx="4886230" cy="10179645"/>
          </a:xfrm>
          <a:custGeom>
            <a:avLst/>
            <a:gdLst/>
            <a:ahLst/>
            <a:cxnLst/>
            <a:rect r="r" b="b" t="t" l="l"/>
            <a:pathLst>
              <a:path h="10179645" w="4886230">
                <a:moveTo>
                  <a:pt x="0" y="0"/>
                </a:moveTo>
                <a:lnTo>
                  <a:pt x="4886230" y="0"/>
                </a:lnTo>
                <a:lnTo>
                  <a:pt x="4886230" y="10179645"/>
                </a:lnTo>
                <a:lnTo>
                  <a:pt x="0" y="1017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7216677" y="98768"/>
            <a:ext cx="12324256" cy="9751567"/>
          </a:xfrm>
          <a:custGeom>
            <a:avLst/>
            <a:gdLst/>
            <a:ahLst/>
            <a:cxnLst/>
            <a:rect r="r" b="b" t="t" l="l"/>
            <a:pathLst>
              <a:path h="9751567" w="12324256">
                <a:moveTo>
                  <a:pt x="0" y="0"/>
                </a:moveTo>
                <a:lnTo>
                  <a:pt x="12324256" y="0"/>
                </a:lnTo>
                <a:lnTo>
                  <a:pt x="12324256"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09650" y="3090862"/>
            <a:ext cx="7448556" cy="4105276"/>
            <a:chOff x="0" y="0"/>
            <a:chExt cx="1961759" cy="1081225"/>
          </a:xfrm>
        </p:grpSpPr>
        <p:sp>
          <p:nvSpPr>
            <p:cNvPr name="Freeform 5" id="5"/>
            <p:cNvSpPr/>
            <p:nvPr/>
          </p:nvSpPr>
          <p:spPr>
            <a:xfrm flipH="false" flipV="false" rot="0">
              <a:off x="0" y="0"/>
              <a:ext cx="1961760" cy="1081225"/>
            </a:xfrm>
            <a:custGeom>
              <a:avLst/>
              <a:gdLst/>
              <a:ahLst/>
              <a:cxnLst/>
              <a:rect r="r" b="b" t="t" l="l"/>
              <a:pathLst>
                <a:path h="1081225" w="1961760">
                  <a:moveTo>
                    <a:pt x="0" y="0"/>
                  </a:moveTo>
                  <a:lnTo>
                    <a:pt x="1961760" y="0"/>
                  </a:lnTo>
                  <a:lnTo>
                    <a:pt x="1961760" y="1081225"/>
                  </a:lnTo>
                  <a:lnTo>
                    <a:pt x="0" y="1081225"/>
                  </a:lnTo>
                  <a:lnTo>
                    <a:pt x="0" y="0"/>
                  </a:lnTo>
                </a:path>
              </a:pathLst>
            </a:custGeom>
            <a:solidFill>
              <a:srgbClr val="000000">
                <a:alpha val="0"/>
              </a:srgbClr>
            </a:solidFill>
            <a:ln w="28575">
              <a:solidFill>
                <a:srgbClr val="525252"/>
              </a:solidFill>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7" id="7"/>
          <p:cNvSpPr/>
          <p:nvPr/>
        </p:nvSpPr>
        <p:spPr>
          <a:xfrm flipH="false" flipV="false" rot="-1963337">
            <a:off x="-3901955" y="-2984807"/>
            <a:ext cx="9060993" cy="7169511"/>
          </a:xfrm>
          <a:custGeom>
            <a:avLst/>
            <a:gdLst/>
            <a:ahLst/>
            <a:cxnLst/>
            <a:rect r="r" b="b" t="t" l="l"/>
            <a:pathLst>
              <a:path h="7169511" w="9060993">
                <a:moveTo>
                  <a:pt x="0" y="0"/>
                </a:moveTo>
                <a:lnTo>
                  <a:pt x="9060993" y="0"/>
                </a:lnTo>
                <a:lnTo>
                  <a:pt x="9060993" y="7169511"/>
                </a:lnTo>
                <a:lnTo>
                  <a:pt x="0" y="7169511"/>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838200" y="2697661"/>
            <a:ext cx="7192540" cy="974881"/>
            <a:chOff x="0" y="0"/>
            <a:chExt cx="17053193" cy="2311400"/>
          </a:xfrm>
        </p:grpSpPr>
        <p:sp>
          <p:nvSpPr>
            <p:cNvPr name="Freeform 9" id="9"/>
            <p:cNvSpPr/>
            <p:nvPr/>
          </p:nvSpPr>
          <p:spPr>
            <a:xfrm flipH="false" flipV="false" rot="0">
              <a:off x="0" y="0"/>
              <a:ext cx="17053193" cy="2311400"/>
            </a:xfrm>
            <a:custGeom>
              <a:avLst/>
              <a:gdLst/>
              <a:ahLst/>
              <a:cxnLst/>
              <a:rect r="r" b="b" t="t" l="l"/>
              <a:pathLst>
                <a:path h="2311400" w="17053193">
                  <a:moveTo>
                    <a:pt x="16748393" y="0"/>
                  </a:moveTo>
                  <a:lnTo>
                    <a:pt x="304800" y="0"/>
                  </a:lnTo>
                  <a:cubicBezTo>
                    <a:pt x="135890" y="0"/>
                    <a:pt x="0" y="135890"/>
                    <a:pt x="0" y="304800"/>
                  </a:cubicBezTo>
                  <a:lnTo>
                    <a:pt x="0" y="2006600"/>
                  </a:lnTo>
                  <a:cubicBezTo>
                    <a:pt x="0" y="2175510"/>
                    <a:pt x="135890" y="2311400"/>
                    <a:pt x="304800" y="2311400"/>
                  </a:cubicBezTo>
                  <a:lnTo>
                    <a:pt x="16748393" y="2311400"/>
                  </a:lnTo>
                  <a:cubicBezTo>
                    <a:pt x="16917302" y="2311400"/>
                    <a:pt x="17053193" y="2175510"/>
                    <a:pt x="17053193" y="2006600"/>
                  </a:cubicBezTo>
                  <a:lnTo>
                    <a:pt x="17053193" y="304800"/>
                  </a:lnTo>
                  <a:cubicBezTo>
                    <a:pt x="17053193" y="135890"/>
                    <a:pt x="16917302" y="0"/>
                    <a:pt x="16748393" y="0"/>
                  </a:cubicBezTo>
                </a:path>
              </a:pathLst>
            </a:custGeom>
            <a:solidFill>
              <a:srgbClr val="B1AEF2"/>
            </a:solidFill>
          </p:spPr>
        </p:sp>
      </p:grpSp>
      <p:grpSp>
        <p:nvGrpSpPr>
          <p:cNvPr name="Group 10" id="10"/>
          <p:cNvGrpSpPr/>
          <p:nvPr/>
        </p:nvGrpSpPr>
        <p:grpSpPr>
          <a:xfrm rot="0">
            <a:off x="1009650" y="2871166"/>
            <a:ext cx="627870" cy="627870"/>
            <a:chOff x="0" y="0"/>
            <a:chExt cx="2311400" cy="2311400"/>
          </a:xfrm>
        </p:grpSpPr>
        <p:sp>
          <p:nvSpPr>
            <p:cNvPr name="Freeform 11" id="11"/>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path>
              </a:pathLst>
            </a:custGeom>
            <a:solidFill>
              <a:srgbClr val="F1F7F7"/>
            </a:solidFill>
          </p:spPr>
        </p:sp>
      </p:grpSp>
      <p:grpSp>
        <p:nvGrpSpPr>
          <p:cNvPr name="Group 12" id="12"/>
          <p:cNvGrpSpPr/>
          <p:nvPr/>
        </p:nvGrpSpPr>
        <p:grpSpPr>
          <a:xfrm rot="0">
            <a:off x="10001244" y="850621"/>
            <a:ext cx="7448556" cy="4123931"/>
            <a:chOff x="0" y="0"/>
            <a:chExt cx="1961759" cy="1086138"/>
          </a:xfrm>
        </p:grpSpPr>
        <p:sp>
          <p:nvSpPr>
            <p:cNvPr name="Freeform 13" id="13"/>
            <p:cNvSpPr/>
            <p:nvPr/>
          </p:nvSpPr>
          <p:spPr>
            <a:xfrm flipH="false" flipV="false" rot="0">
              <a:off x="0" y="0"/>
              <a:ext cx="1961760" cy="1086138"/>
            </a:xfrm>
            <a:custGeom>
              <a:avLst/>
              <a:gdLst/>
              <a:ahLst/>
              <a:cxnLst/>
              <a:rect r="r" b="b" t="t" l="l"/>
              <a:pathLst>
                <a:path h="1086138" w="1961760">
                  <a:moveTo>
                    <a:pt x="0" y="0"/>
                  </a:moveTo>
                  <a:lnTo>
                    <a:pt x="1961760" y="0"/>
                  </a:lnTo>
                  <a:lnTo>
                    <a:pt x="1961760" y="1086138"/>
                  </a:lnTo>
                  <a:lnTo>
                    <a:pt x="0" y="1086138"/>
                  </a:lnTo>
                  <a:lnTo>
                    <a:pt x="0" y="0"/>
                  </a:lnTo>
                </a:path>
              </a:pathLst>
            </a:custGeom>
            <a:solidFill>
              <a:srgbClr val="000000">
                <a:alpha val="0"/>
              </a:srgbClr>
            </a:solidFill>
            <a:ln w="28575">
              <a:solidFill>
                <a:srgbClr val="525252"/>
              </a:solidFill>
            </a:ln>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9620244" y="530502"/>
            <a:ext cx="7192540" cy="974881"/>
            <a:chOff x="0" y="0"/>
            <a:chExt cx="17053193" cy="2311400"/>
          </a:xfrm>
        </p:grpSpPr>
        <p:sp>
          <p:nvSpPr>
            <p:cNvPr name="Freeform 16" id="16"/>
            <p:cNvSpPr/>
            <p:nvPr/>
          </p:nvSpPr>
          <p:spPr>
            <a:xfrm flipH="false" flipV="false" rot="0">
              <a:off x="0" y="0"/>
              <a:ext cx="17053193" cy="2311400"/>
            </a:xfrm>
            <a:custGeom>
              <a:avLst/>
              <a:gdLst/>
              <a:ahLst/>
              <a:cxnLst/>
              <a:rect r="r" b="b" t="t" l="l"/>
              <a:pathLst>
                <a:path h="2311400" w="17053193">
                  <a:moveTo>
                    <a:pt x="16748393" y="0"/>
                  </a:moveTo>
                  <a:lnTo>
                    <a:pt x="304800" y="0"/>
                  </a:lnTo>
                  <a:cubicBezTo>
                    <a:pt x="135890" y="0"/>
                    <a:pt x="0" y="135890"/>
                    <a:pt x="0" y="304800"/>
                  </a:cubicBezTo>
                  <a:lnTo>
                    <a:pt x="0" y="2006600"/>
                  </a:lnTo>
                  <a:cubicBezTo>
                    <a:pt x="0" y="2175510"/>
                    <a:pt x="135890" y="2311400"/>
                    <a:pt x="304800" y="2311400"/>
                  </a:cubicBezTo>
                  <a:lnTo>
                    <a:pt x="16748393" y="2311400"/>
                  </a:lnTo>
                  <a:cubicBezTo>
                    <a:pt x="16917302" y="2311400"/>
                    <a:pt x="17053193" y="2175510"/>
                    <a:pt x="17053193" y="2006600"/>
                  </a:cubicBezTo>
                  <a:lnTo>
                    <a:pt x="17053193" y="304800"/>
                  </a:lnTo>
                  <a:cubicBezTo>
                    <a:pt x="17053193" y="135890"/>
                    <a:pt x="16917302" y="0"/>
                    <a:pt x="16748393" y="0"/>
                  </a:cubicBezTo>
                </a:path>
              </a:pathLst>
            </a:custGeom>
            <a:solidFill>
              <a:srgbClr val="9DBF8E"/>
            </a:solidFill>
          </p:spPr>
        </p:sp>
      </p:grpSp>
      <p:grpSp>
        <p:nvGrpSpPr>
          <p:cNvPr name="Group 17" id="17"/>
          <p:cNvGrpSpPr/>
          <p:nvPr/>
        </p:nvGrpSpPr>
        <p:grpSpPr>
          <a:xfrm rot="0">
            <a:off x="9791694" y="704008"/>
            <a:ext cx="627870" cy="627870"/>
            <a:chOff x="0" y="0"/>
            <a:chExt cx="2311400" cy="2311400"/>
          </a:xfrm>
        </p:grpSpPr>
        <p:sp>
          <p:nvSpPr>
            <p:cNvPr name="Freeform 18" id="18"/>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path>
              </a:pathLst>
            </a:custGeom>
            <a:solidFill>
              <a:srgbClr val="F1F7F7"/>
            </a:solidFill>
          </p:spPr>
        </p:sp>
      </p:grpSp>
      <p:sp>
        <p:nvSpPr>
          <p:cNvPr name="Freeform 19" id="19"/>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40288" y="7414097"/>
            <a:ext cx="7444855" cy="2765548"/>
          </a:xfrm>
          <a:custGeom>
            <a:avLst/>
            <a:gdLst/>
            <a:ahLst/>
            <a:cxnLst/>
            <a:rect r="r" b="b" t="t" l="l"/>
            <a:pathLst>
              <a:path h="2765548" w="7444855">
                <a:moveTo>
                  <a:pt x="0" y="0"/>
                </a:moveTo>
                <a:lnTo>
                  <a:pt x="7444855" y="0"/>
                </a:lnTo>
                <a:lnTo>
                  <a:pt x="7444855" y="2765548"/>
                </a:lnTo>
                <a:lnTo>
                  <a:pt x="0" y="2765548"/>
                </a:lnTo>
                <a:lnTo>
                  <a:pt x="0" y="0"/>
                </a:lnTo>
                <a:close/>
              </a:path>
            </a:pathLst>
          </a:custGeom>
          <a:blipFill>
            <a:blip r:embed="rId8"/>
            <a:stretch>
              <a:fillRect l="0" t="0" r="0" b="0"/>
            </a:stretch>
          </a:blipFill>
        </p:spPr>
      </p:sp>
      <p:sp>
        <p:nvSpPr>
          <p:cNvPr name="Freeform 22" id="22"/>
          <p:cNvSpPr/>
          <p:nvPr/>
        </p:nvSpPr>
        <p:spPr>
          <a:xfrm flipH="false" flipV="false" rot="0">
            <a:off x="10001244" y="5117426"/>
            <a:ext cx="7845508" cy="2811019"/>
          </a:xfrm>
          <a:custGeom>
            <a:avLst/>
            <a:gdLst/>
            <a:ahLst/>
            <a:cxnLst/>
            <a:rect r="r" b="b" t="t" l="l"/>
            <a:pathLst>
              <a:path h="2811019" w="7845508">
                <a:moveTo>
                  <a:pt x="0" y="0"/>
                </a:moveTo>
                <a:lnTo>
                  <a:pt x="7845508" y="0"/>
                </a:lnTo>
                <a:lnTo>
                  <a:pt x="7845508" y="2811019"/>
                </a:lnTo>
                <a:lnTo>
                  <a:pt x="0" y="2811019"/>
                </a:lnTo>
                <a:lnTo>
                  <a:pt x="0" y="0"/>
                </a:lnTo>
                <a:close/>
              </a:path>
            </a:pathLst>
          </a:custGeom>
          <a:blipFill>
            <a:blip r:embed="rId9"/>
            <a:stretch>
              <a:fillRect l="0" t="0" r="0" b="0"/>
            </a:stretch>
          </a:blipFill>
        </p:spPr>
      </p:sp>
      <p:sp>
        <p:nvSpPr>
          <p:cNvPr name="TextBox 23" id="23"/>
          <p:cNvSpPr txBox="true"/>
          <p:nvPr/>
        </p:nvSpPr>
        <p:spPr>
          <a:xfrm rot="0">
            <a:off x="838200" y="454302"/>
            <a:ext cx="7829556" cy="1455420"/>
          </a:xfrm>
          <a:prstGeom prst="rect">
            <a:avLst/>
          </a:prstGeom>
        </p:spPr>
        <p:txBody>
          <a:bodyPr anchor="t" rtlCol="false" tIns="0" lIns="0" bIns="0" rIns="0">
            <a:spAutoFit/>
          </a:bodyPr>
          <a:lstStyle/>
          <a:p>
            <a:pPr>
              <a:lnSpc>
                <a:spcPts val="5880"/>
              </a:lnSpc>
            </a:pPr>
            <a:r>
              <a:rPr lang="en-US" sz="4200">
                <a:solidFill>
                  <a:srgbClr val="182A39"/>
                </a:solidFill>
                <a:latin typeface="Barlow Bold"/>
              </a:rPr>
              <a:t>FALSE POSITIVE AND FALSE NEGATIVE IN CFG CREATION</a:t>
            </a:r>
          </a:p>
        </p:txBody>
      </p:sp>
      <p:sp>
        <p:nvSpPr>
          <p:cNvPr name="TextBox 24" id="24"/>
          <p:cNvSpPr txBox="true"/>
          <p:nvPr/>
        </p:nvSpPr>
        <p:spPr>
          <a:xfrm rot="0">
            <a:off x="1808970" y="2970154"/>
            <a:ext cx="6107491"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182A39"/>
                </a:solidFill>
                <a:latin typeface="Barlow Semi-Bold"/>
              </a:rPr>
              <a:t>False Positives</a:t>
            </a:r>
          </a:p>
        </p:txBody>
      </p:sp>
      <p:sp>
        <p:nvSpPr>
          <p:cNvPr name="TextBox 25" id="25"/>
          <p:cNvSpPr txBox="true"/>
          <p:nvPr/>
        </p:nvSpPr>
        <p:spPr>
          <a:xfrm rot="0">
            <a:off x="1266445" y="3797617"/>
            <a:ext cx="6650016" cy="2644140"/>
          </a:xfrm>
          <a:prstGeom prst="rect">
            <a:avLst/>
          </a:prstGeom>
        </p:spPr>
        <p:txBody>
          <a:bodyPr anchor="t" rtlCol="false" tIns="0" lIns="0" bIns="0" rIns="0">
            <a:spAutoFit/>
          </a:bodyPr>
          <a:lstStyle/>
          <a:p>
            <a:pPr algn="just">
              <a:lnSpc>
                <a:spcPts val="2399"/>
              </a:lnSpc>
            </a:pPr>
          </a:p>
          <a:p>
            <a:pPr algn="just" marL="690879" indent="-230293" lvl="2">
              <a:lnSpc>
                <a:spcPts val="2399"/>
              </a:lnSpc>
              <a:buFont typeface="Arial"/>
              <a:buChar char="⚬"/>
            </a:pPr>
            <a:r>
              <a:rPr lang="en-US" sz="1599" spc="83">
                <a:solidFill>
                  <a:srgbClr val="182A39"/>
                </a:solidFill>
                <a:latin typeface="Barlow SemiCondensed"/>
              </a:rPr>
              <a:t>False positives occur when the CFG creation process mistakenly identifies a benign program as malicious or containing adversarial behavior.</a:t>
            </a:r>
          </a:p>
          <a:p>
            <a:pPr algn="just" marL="690879" indent="-230293" lvl="2">
              <a:lnSpc>
                <a:spcPts val="2399"/>
              </a:lnSpc>
              <a:buFont typeface="Arial"/>
              <a:buChar char="⚬"/>
            </a:pPr>
            <a:r>
              <a:rPr lang="en-US" sz="1599" spc="83">
                <a:solidFill>
                  <a:srgbClr val="182A39"/>
                </a:solidFill>
                <a:latin typeface="Barlow SemiCondensed"/>
              </a:rPr>
              <a:t>In this case, the CFG may include edges or blocks that are not truly indicative of malicious activities, leading to incorrect classifications.</a:t>
            </a:r>
          </a:p>
          <a:p>
            <a:pPr algn="just" marL="690879" indent="-230293" lvl="2">
              <a:lnSpc>
                <a:spcPts val="2399"/>
              </a:lnSpc>
              <a:spcBef>
                <a:spcPct val="0"/>
              </a:spcBef>
              <a:buFont typeface="Arial"/>
              <a:buChar char="⚬"/>
            </a:pPr>
            <a:r>
              <a:rPr lang="en-US" sz="1599" spc="83">
                <a:solidFill>
                  <a:srgbClr val="182A39"/>
                </a:solidFill>
                <a:latin typeface="Barlow SemiCondensed"/>
              </a:rPr>
              <a:t>False positives can affect the reliability of the model and may result in the misclassification of benign programs as malware.</a:t>
            </a:r>
          </a:p>
        </p:txBody>
      </p:sp>
      <p:sp>
        <p:nvSpPr>
          <p:cNvPr name="TextBox 26" id="26"/>
          <p:cNvSpPr txBox="true"/>
          <p:nvPr/>
        </p:nvSpPr>
        <p:spPr>
          <a:xfrm rot="0">
            <a:off x="1043876" y="2897129"/>
            <a:ext cx="559417" cy="438785"/>
          </a:xfrm>
          <a:prstGeom prst="rect">
            <a:avLst/>
          </a:prstGeom>
        </p:spPr>
        <p:txBody>
          <a:bodyPr anchor="t" rtlCol="false" tIns="0" lIns="0" bIns="0" rIns="0">
            <a:spAutoFit/>
          </a:bodyPr>
          <a:lstStyle/>
          <a:p>
            <a:pPr algn="ctr">
              <a:lnSpc>
                <a:spcPts val="3640"/>
              </a:lnSpc>
            </a:pPr>
            <a:r>
              <a:rPr lang="en-US" sz="2600">
                <a:solidFill>
                  <a:srgbClr val="3C5679"/>
                </a:solidFill>
                <a:latin typeface="Barlow Bold"/>
              </a:rPr>
              <a:t>1.</a:t>
            </a:r>
          </a:p>
        </p:txBody>
      </p:sp>
      <p:sp>
        <p:nvSpPr>
          <p:cNvPr name="TextBox 27" id="27"/>
          <p:cNvSpPr txBox="true"/>
          <p:nvPr/>
        </p:nvSpPr>
        <p:spPr>
          <a:xfrm rot="0">
            <a:off x="10610064" y="800294"/>
            <a:ext cx="5774782" cy="382270"/>
          </a:xfrm>
          <a:prstGeom prst="rect">
            <a:avLst/>
          </a:prstGeom>
        </p:spPr>
        <p:txBody>
          <a:bodyPr anchor="t" rtlCol="false" tIns="0" lIns="0" bIns="0" rIns="0">
            <a:spAutoFit/>
          </a:bodyPr>
          <a:lstStyle/>
          <a:p>
            <a:pPr marL="0" indent="0" lvl="1">
              <a:lnSpc>
                <a:spcPts val="3079"/>
              </a:lnSpc>
              <a:spcBef>
                <a:spcPct val="0"/>
              </a:spcBef>
            </a:pPr>
            <a:r>
              <a:rPr lang="en-US" sz="2199">
                <a:solidFill>
                  <a:srgbClr val="FFFFFF"/>
                </a:solidFill>
                <a:latin typeface="Barlow Semi-Bold"/>
              </a:rPr>
              <a:t>False Negative</a:t>
            </a:r>
          </a:p>
        </p:txBody>
      </p:sp>
      <p:sp>
        <p:nvSpPr>
          <p:cNvPr name="TextBox 28" id="28"/>
          <p:cNvSpPr txBox="true"/>
          <p:nvPr/>
        </p:nvSpPr>
        <p:spPr>
          <a:xfrm rot="0">
            <a:off x="10172447" y="1597342"/>
            <a:ext cx="6650016" cy="2939415"/>
          </a:xfrm>
          <a:prstGeom prst="rect">
            <a:avLst/>
          </a:prstGeom>
        </p:spPr>
        <p:txBody>
          <a:bodyPr anchor="t" rtlCol="false" tIns="0" lIns="0" bIns="0" rIns="0">
            <a:spAutoFit/>
          </a:bodyPr>
          <a:lstStyle/>
          <a:p>
            <a:pPr algn="just">
              <a:lnSpc>
                <a:spcPts val="2399"/>
              </a:lnSpc>
            </a:pPr>
          </a:p>
          <a:p>
            <a:pPr algn="just" marL="690879" indent="-230293" lvl="2">
              <a:lnSpc>
                <a:spcPts val="2399"/>
              </a:lnSpc>
              <a:buFont typeface="Arial"/>
              <a:buChar char="⚬"/>
            </a:pPr>
            <a:r>
              <a:rPr lang="en-US" sz="1599" spc="83">
                <a:solidFill>
                  <a:srgbClr val="182A39"/>
                </a:solidFill>
                <a:latin typeface="Barlow SemiCondensed"/>
              </a:rPr>
              <a:t>False negatives happen when the CFG creation process fails to detect malicious behavior in a program, resulting in the CFG lacking key indicators of adversarial activity.</a:t>
            </a:r>
          </a:p>
          <a:p>
            <a:pPr algn="just" marL="690879" indent="-230293" lvl="2">
              <a:lnSpc>
                <a:spcPts val="2399"/>
              </a:lnSpc>
              <a:buFont typeface="Arial"/>
              <a:buChar char="⚬"/>
            </a:pPr>
            <a:r>
              <a:rPr lang="en-US" sz="1599" spc="83">
                <a:solidFill>
                  <a:srgbClr val="182A39"/>
                </a:solidFill>
                <a:latin typeface="Barlow SemiCondensed"/>
              </a:rPr>
              <a:t>This can lead to benign programs being incorrectly classified as safe, even though they may contain hidden malware or potentially harmful functionality.</a:t>
            </a:r>
          </a:p>
          <a:p>
            <a:pPr algn="just" marL="690879" indent="-230293" lvl="2">
              <a:lnSpc>
                <a:spcPts val="2399"/>
              </a:lnSpc>
              <a:buFont typeface="Arial"/>
              <a:buChar char="⚬"/>
            </a:pPr>
            <a:r>
              <a:rPr lang="en-US" sz="1599" spc="83">
                <a:solidFill>
                  <a:srgbClr val="182A39"/>
                </a:solidFill>
                <a:latin typeface="Barlow SemiCondensed"/>
              </a:rPr>
              <a:t>False negatives can compromise the security of the system by allowing malware to go undetected.</a:t>
            </a:r>
          </a:p>
          <a:p>
            <a:pPr algn="just" marL="0" indent="0" lvl="0">
              <a:lnSpc>
                <a:spcPts val="2399"/>
              </a:lnSpc>
              <a:spcBef>
                <a:spcPct val="0"/>
              </a:spcBef>
            </a:pPr>
          </a:p>
        </p:txBody>
      </p:sp>
      <p:sp>
        <p:nvSpPr>
          <p:cNvPr name="TextBox 29" id="29"/>
          <p:cNvSpPr txBox="true"/>
          <p:nvPr/>
        </p:nvSpPr>
        <p:spPr>
          <a:xfrm rot="0">
            <a:off x="9825921" y="729971"/>
            <a:ext cx="559417" cy="438785"/>
          </a:xfrm>
          <a:prstGeom prst="rect">
            <a:avLst/>
          </a:prstGeom>
        </p:spPr>
        <p:txBody>
          <a:bodyPr anchor="t" rtlCol="false" tIns="0" lIns="0" bIns="0" rIns="0">
            <a:spAutoFit/>
          </a:bodyPr>
          <a:lstStyle/>
          <a:p>
            <a:pPr algn="ctr">
              <a:lnSpc>
                <a:spcPts val="3640"/>
              </a:lnSpc>
            </a:pPr>
            <a:r>
              <a:rPr lang="en-US" sz="2600">
                <a:solidFill>
                  <a:srgbClr val="3C5679"/>
                </a:solidFill>
                <a:latin typeface="Barlow Bold"/>
              </a:rPr>
              <a:t>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7F7"/>
        </a:solidFill>
      </p:bgPr>
    </p:bg>
    <p:spTree>
      <p:nvGrpSpPr>
        <p:cNvPr id="1" name=""/>
        <p:cNvGrpSpPr/>
        <p:nvPr/>
      </p:nvGrpSpPr>
      <p:grpSpPr>
        <a:xfrm>
          <a:off x="0" y="0"/>
          <a:ext cx="0" cy="0"/>
          <a:chOff x="0" y="0"/>
          <a:chExt cx="0" cy="0"/>
        </a:xfrm>
      </p:grpSpPr>
      <p:sp>
        <p:nvSpPr>
          <p:cNvPr name="Freeform 2" id="2"/>
          <p:cNvSpPr/>
          <p:nvPr/>
        </p:nvSpPr>
        <p:spPr>
          <a:xfrm flipH="false" flipV="false" rot="0">
            <a:off x="3457003" y="0"/>
            <a:ext cx="4886230" cy="10179645"/>
          </a:xfrm>
          <a:custGeom>
            <a:avLst/>
            <a:gdLst/>
            <a:ahLst/>
            <a:cxnLst/>
            <a:rect r="r" b="b" t="t" l="l"/>
            <a:pathLst>
              <a:path h="10179645" w="4886230">
                <a:moveTo>
                  <a:pt x="0" y="0"/>
                </a:moveTo>
                <a:lnTo>
                  <a:pt x="4886230" y="0"/>
                </a:lnTo>
                <a:lnTo>
                  <a:pt x="4886230" y="10179645"/>
                </a:lnTo>
                <a:lnTo>
                  <a:pt x="0" y="1017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17885">
            <a:off x="7216677" y="98768"/>
            <a:ext cx="12324256" cy="9751567"/>
          </a:xfrm>
          <a:custGeom>
            <a:avLst/>
            <a:gdLst/>
            <a:ahLst/>
            <a:cxnLst/>
            <a:rect r="r" b="b" t="t" l="l"/>
            <a:pathLst>
              <a:path h="9751567" w="12324256">
                <a:moveTo>
                  <a:pt x="0" y="0"/>
                </a:moveTo>
                <a:lnTo>
                  <a:pt x="12324256" y="0"/>
                </a:lnTo>
                <a:lnTo>
                  <a:pt x="12324256" y="9751567"/>
                </a:lnTo>
                <a:lnTo>
                  <a:pt x="0" y="975156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63337">
            <a:off x="-3901955" y="-2984807"/>
            <a:ext cx="9060993" cy="7169511"/>
          </a:xfrm>
          <a:custGeom>
            <a:avLst/>
            <a:gdLst/>
            <a:ahLst/>
            <a:cxnLst/>
            <a:rect r="r" b="b" t="t" l="l"/>
            <a:pathLst>
              <a:path h="7169511" w="9060993">
                <a:moveTo>
                  <a:pt x="0" y="0"/>
                </a:moveTo>
                <a:lnTo>
                  <a:pt x="9060993" y="0"/>
                </a:lnTo>
                <a:lnTo>
                  <a:pt x="9060993" y="7169511"/>
                </a:lnTo>
                <a:lnTo>
                  <a:pt x="0" y="7169511"/>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3286" y="0"/>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474714" y="9636371"/>
            <a:ext cx="1626572" cy="650629"/>
          </a:xfrm>
          <a:custGeom>
            <a:avLst/>
            <a:gdLst/>
            <a:ahLst/>
            <a:cxnLst/>
            <a:rect r="r" b="b" t="t" l="l"/>
            <a:pathLst>
              <a:path h="650629" w="1626572">
                <a:moveTo>
                  <a:pt x="0" y="0"/>
                </a:moveTo>
                <a:lnTo>
                  <a:pt x="1626572" y="0"/>
                </a:lnTo>
                <a:lnTo>
                  <a:pt x="1626572" y="650629"/>
                </a:lnTo>
                <a:lnTo>
                  <a:pt x="0" y="650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271200" y="2057400"/>
            <a:ext cx="8793110" cy="8229600"/>
          </a:xfrm>
          <a:custGeom>
            <a:avLst/>
            <a:gdLst/>
            <a:ahLst/>
            <a:cxnLst/>
            <a:rect r="r" b="b" t="t" l="l"/>
            <a:pathLst>
              <a:path h="8229600" w="8793110">
                <a:moveTo>
                  <a:pt x="0" y="0"/>
                </a:moveTo>
                <a:lnTo>
                  <a:pt x="8793111" y="0"/>
                </a:lnTo>
                <a:lnTo>
                  <a:pt x="8793111" y="8229600"/>
                </a:lnTo>
                <a:lnTo>
                  <a:pt x="0" y="8229600"/>
                </a:lnTo>
                <a:lnTo>
                  <a:pt x="0" y="0"/>
                </a:lnTo>
                <a:close/>
              </a:path>
            </a:pathLst>
          </a:custGeom>
          <a:blipFill>
            <a:blip r:embed="rId8"/>
            <a:stretch>
              <a:fillRect l="0" t="0" r="0" b="0"/>
            </a:stretch>
          </a:blipFill>
        </p:spPr>
      </p:sp>
      <p:sp>
        <p:nvSpPr>
          <p:cNvPr name="Freeform 8" id="8"/>
          <p:cNvSpPr/>
          <p:nvPr/>
        </p:nvSpPr>
        <p:spPr>
          <a:xfrm flipH="false" flipV="false" rot="0">
            <a:off x="5365584" y="4599693"/>
            <a:ext cx="980260" cy="490130"/>
          </a:xfrm>
          <a:custGeom>
            <a:avLst/>
            <a:gdLst/>
            <a:ahLst/>
            <a:cxnLst/>
            <a:rect r="r" b="b" t="t" l="l"/>
            <a:pathLst>
              <a:path h="490130" w="980260">
                <a:moveTo>
                  <a:pt x="0" y="0"/>
                </a:moveTo>
                <a:lnTo>
                  <a:pt x="980260" y="0"/>
                </a:lnTo>
                <a:lnTo>
                  <a:pt x="980260" y="490130"/>
                </a:lnTo>
                <a:lnTo>
                  <a:pt x="0" y="4901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838200" y="454302"/>
            <a:ext cx="7829556" cy="2198370"/>
          </a:xfrm>
          <a:prstGeom prst="rect">
            <a:avLst/>
          </a:prstGeom>
        </p:spPr>
        <p:txBody>
          <a:bodyPr anchor="t" rtlCol="false" tIns="0" lIns="0" bIns="0" rIns="0">
            <a:spAutoFit/>
          </a:bodyPr>
          <a:lstStyle/>
          <a:p>
            <a:pPr>
              <a:lnSpc>
                <a:spcPts val="5880"/>
              </a:lnSpc>
            </a:pPr>
            <a:r>
              <a:rPr lang="en-US" sz="4200">
                <a:solidFill>
                  <a:srgbClr val="182A39"/>
                </a:solidFill>
                <a:latin typeface="Barlow Bold"/>
              </a:rPr>
              <a:t>HOW DIFFERENT TOOLS CREATE CFGS AND WHAT WERE THE ISSUES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C"/>
        </a:solidFill>
      </p:bgPr>
    </p:bg>
    <p:spTree>
      <p:nvGrpSpPr>
        <p:cNvPr id="1" name=""/>
        <p:cNvGrpSpPr/>
        <p:nvPr/>
      </p:nvGrpSpPr>
      <p:grpSpPr>
        <a:xfrm>
          <a:off x="0" y="0"/>
          <a:ext cx="0" cy="0"/>
          <a:chOff x="0" y="0"/>
          <a:chExt cx="0" cy="0"/>
        </a:xfrm>
      </p:grpSpPr>
      <p:sp>
        <p:nvSpPr>
          <p:cNvPr name="Freeform 2" id="2"/>
          <p:cNvSpPr/>
          <p:nvPr/>
        </p:nvSpPr>
        <p:spPr>
          <a:xfrm flipH="false" flipV="false" rot="0">
            <a:off x="6089056" y="7177044"/>
            <a:ext cx="3246464" cy="852197"/>
          </a:xfrm>
          <a:custGeom>
            <a:avLst/>
            <a:gdLst/>
            <a:ahLst/>
            <a:cxnLst/>
            <a:rect r="r" b="b" t="t" l="l"/>
            <a:pathLst>
              <a:path h="852197" w="3246464">
                <a:moveTo>
                  <a:pt x="0" y="0"/>
                </a:moveTo>
                <a:lnTo>
                  <a:pt x="3246465" y="0"/>
                </a:lnTo>
                <a:lnTo>
                  <a:pt x="3246465" y="852197"/>
                </a:lnTo>
                <a:lnTo>
                  <a:pt x="0" y="85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952479" y="7177044"/>
            <a:ext cx="3246464" cy="852197"/>
          </a:xfrm>
          <a:custGeom>
            <a:avLst/>
            <a:gdLst/>
            <a:ahLst/>
            <a:cxnLst/>
            <a:rect r="r" b="b" t="t" l="l"/>
            <a:pathLst>
              <a:path h="852197" w="3246464">
                <a:moveTo>
                  <a:pt x="3246465" y="0"/>
                </a:moveTo>
                <a:lnTo>
                  <a:pt x="0" y="0"/>
                </a:lnTo>
                <a:lnTo>
                  <a:pt x="0" y="852197"/>
                </a:lnTo>
                <a:lnTo>
                  <a:pt x="3246465" y="852197"/>
                </a:lnTo>
                <a:lnTo>
                  <a:pt x="324646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6089056" y="2257759"/>
            <a:ext cx="3246464" cy="852197"/>
          </a:xfrm>
          <a:custGeom>
            <a:avLst/>
            <a:gdLst/>
            <a:ahLst/>
            <a:cxnLst/>
            <a:rect r="r" b="b" t="t" l="l"/>
            <a:pathLst>
              <a:path h="852197" w="3246464">
                <a:moveTo>
                  <a:pt x="0" y="852197"/>
                </a:moveTo>
                <a:lnTo>
                  <a:pt x="3246465" y="852197"/>
                </a:lnTo>
                <a:lnTo>
                  <a:pt x="3246465" y="0"/>
                </a:lnTo>
                <a:lnTo>
                  <a:pt x="0" y="0"/>
                </a:lnTo>
                <a:lnTo>
                  <a:pt x="0" y="85219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8952479" y="2257759"/>
            <a:ext cx="3246464" cy="852197"/>
          </a:xfrm>
          <a:custGeom>
            <a:avLst/>
            <a:gdLst/>
            <a:ahLst/>
            <a:cxnLst/>
            <a:rect r="r" b="b" t="t" l="l"/>
            <a:pathLst>
              <a:path h="852197" w="3246464">
                <a:moveTo>
                  <a:pt x="3246465" y="852197"/>
                </a:moveTo>
                <a:lnTo>
                  <a:pt x="0" y="852197"/>
                </a:lnTo>
                <a:lnTo>
                  <a:pt x="0" y="0"/>
                </a:lnTo>
                <a:lnTo>
                  <a:pt x="3246465" y="0"/>
                </a:lnTo>
                <a:lnTo>
                  <a:pt x="3246465" y="85219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0">
            <a:off x="6089056" y="5119688"/>
            <a:ext cx="6109887" cy="0"/>
          </a:xfrm>
          <a:prstGeom prst="line">
            <a:avLst/>
          </a:prstGeom>
          <a:ln cap="flat" w="47625">
            <a:solidFill>
              <a:srgbClr val="3C5679"/>
            </a:solidFill>
            <a:prstDash val="solid"/>
            <a:headEnd type="oval" len="lg" w="lg"/>
            <a:tailEnd type="oval" len="lg" w="lg"/>
          </a:ln>
        </p:spPr>
      </p:sp>
      <p:grpSp>
        <p:nvGrpSpPr>
          <p:cNvPr name="Group 7" id="7"/>
          <p:cNvGrpSpPr/>
          <p:nvPr/>
        </p:nvGrpSpPr>
        <p:grpSpPr>
          <a:xfrm rot="0">
            <a:off x="6901979" y="2901220"/>
            <a:ext cx="4482000" cy="44820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D0EBC8"/>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2706716" y="928359"/>
            <a:ext cx="1678016" cy="16780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6D673"/>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2872286" y="6941925"/>
            <a:ext cx="1678016" cy="16780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DACFA"/>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2706716" y="3888361"/>
            <a:ext cx="1678016" cy="16780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8B8AE"/>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4959459" y="953853"/>
            <a:ext cx="1678016" cy="16780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D4E1"/>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4855518" y="7120995"/>
            <a:ext cx="1678016" cy="16780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BDEAC"/>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14855518" y="4024890"/>
            <a:ext cx="1781957" cy="178195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9AD8"/>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28" id="28"/>
          <p:cNvSpPr/>
          <p:nvPr/>
        </p:nvSpPr>
        <p:spPr>
          <a:xfrm flipH="false" flipV="false" rot="0">
            <a:off x="-861232" y="0"/>
            <a:ext cx="1722465" cy="688986"/>
          </a:xfrm>
          <a:custGeom>
            <a:avLst/>
            <a:gdLst/>
            <a:ahLst/>
            <a:cxnLst/>
            <a:rect r="r" b="b" t="t" l="l"/>
            <a:pathLst>
              <a:path h="688986" w="1722465">
                <a:moveTo>
                  <a:pt x="0" y="0"/>
                </a:moveTo>
                <a:lnTo>
                  <a:pt x="1722464" y="0"/>
                </a:lnTo>
                <a:lnTo>
                  <a:pt x="1722464" y="688986"/>
                </a:lnTo>
                <a:lnTo>
                  <a:pt x="0" y="688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8281747" y="9942507"/>
            <a:ext cx="1722465" cy="688986"/>
          </a:xfrm>
          <a:custGeom>
            <a:avLst/>
            <a:gdLst/>
            <a:ahLst/>
            <a:cxnLst/>
            <a:rect r="r" b="b" t="t" l="l"/>
            <a:pathLst>
              <a:path h="688986" w="1722465">
                <a:moveTo>
                  <a:pt x="0" y="0"/>
                </a:moveTo>
                <a:lnTo>
                  <a:pt x="1722465" y="0"/>
                </a:lnTo>
                <a:lnTo>
                  <a:pt x="1722465" y="688986"/>
                </a:lnTo>
                <a:lnTo>
                  <a:pt x="0" y="688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7566462" y="0"/>
            <a:ext cx="1722465" cy="688986"/>
          </a:xfrm>
          <a:custGeom>
            <a:avLst/>
            <a:gdLst/>
            <a:ahLst/>
            <a:cxnLst/>
            <a:rect r="r" b="b" t="t" l="l"/>
            <a:pathLst>
              <a:path h="688986" w="1722465">
                <a:moveTo>
                  <a:pt x="0" y="0"/>
                </a:moveTo>
                <a:lnTo>
                  <a:pt x="1722465" y="0"/>
                </a:lnTo>
                <a:lnTo>
                  <a:pt x="1722465" y="688986"/>
                </a:lnTo>
                <a:lnTo>
                  <a:pt x="0" y="688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6717222" y="6488058"/>
            <a:ext cx="1722465" cy="688986"/>
          </a:xfrm>
          <a:custGeom>
            <a:avLst/>
            <a:gdLst/>
            <a:ahLst/>
            <a:cxnLst/>
            <a:rect r="r" b="b" t="t" l="l"/>
            <a:pathLst>
              <a:path h="688986" w="1722465">
                <a:moveTo>
                  <a:pt x="0" y="0"/>
                </a:moveTo>
                <a:lnTo>
                  <a:pt x="1722464" y="0"/>
                </a:lnTo>
                <a:lnTo>
                  <a:pt x="1722464" y="688986"/>
                </a:lnTo>
                <a:lnTo>
                  <a:pt x="0" y="688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0004212" y="3109956"/>
            <a:ext cx="1722465" cy="688986"/>
          </a:xfrm>
          <a:custGeom>
            <a:avLst/>
            <a:gdLst/>
            <a:ahLst/>
            <a:cxnLst/>
            <a:rect r="r" b="b" t="t" l="l"/>
            <a:pathLst>
              <a:path h="688986" w="1722465">
                <a:moveTo>
                  <a:pt x="0" y="0"/>
                </a:moveTo>
                <a:lnTo>
                  <a:pt x="1722464" y="0"/>
                </a:lnTo>
                <a:lnTo>
                  <a:pt x="1722464" y="688986"/>
                </a:lnTo>
                <a:lnTo>
                  <a:pt x="0" y="688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6087015" y="612786"/>
            <a:ext cx="6111929" cy="1455420"/>
          </a:xfrm>
          <a:prstGeom prst="rect">
            <a:avLst/>
          </a:prstGeom>
        </p:spPr>
        <p:txBody>
          <a:bodyPr anchor="t" rtlCol="false" tIns="0" lIns="0" bIns="0" rIns="0">
            <a:spAutoFit/>
          </a:bodyPr>
          <a:lstStyle/>
          <a:p>
            <a:pPr algn="ctr">
              <a:lnSpc>
                <a:spcPts val="5880"/>
              </a:lnSpc>
              <a:spcBef>
                <a:spcPct val="0"/>
              </a:spcBef>
            </a:pPr>
            <a:r>
              <a:rPr lang="en-US" sz="4200" spc="134">
                <a:solidFill>
                  <a:srgbClr val="3C5679"/>
                </a:solidFill>
                <a:latin typeface="Barlow Bold"/>
              </a:rPr>
              <a:t>Tools In Action For CFG Creation</a:t>
            </a:r>
          </a:p>
        </p:txBody>
      </p:sp>
      <p:sp>
        <p:nvSpPr>
          <p:cNvPr name="TextBox 34" id="34"/>
          <p:cNvSpPr txBox="true"/>
          <p:nvPr/>
        </p:nvSpPr>
        <p:spPr>
          <a:xfrm rot="0">
            <a:off x="3011548" y="1394427"/>
            <a:ext cx="3077508" cy="415290"/>
          </a:xfrm>
          <a:prstGeom prst="rect">
            <a:avLst/>
          </a:prstGeom>
        </p:spPr>
        <p:txBody>
          <a:bodyPr anchor="t" rtlCol="false" tIns="0" lIns="0" bIns="0" rIns="0">
            <a:spAutoFit/>
          </a:bodyPr>
          <a:lstStyle/>
          <a:p>
            <a:pPr>
              <a:lnSpc>
                <a:spcPts val="3359"/>
              </a:lnSpc>
            </a:pPr>
            <a:r>
              <a:rPr lang="en-US" sz="2400" spc="76">
                <a:solidFill>
                  <a:srgbClr val="3C5679"/>
                </a:solidFill>
                <a:latin typeface="Barlow Bold"/>
              </a:rPr>
              <a:t>IDA Pro</a:t>
            </a:r>
          </a:p>
        </p:txBody>
      </p:sp>
      <p:sp>
        <p:nvSpPr>
          <p:cNvPr name="TextBox 35" id="35"/>
          <p:cNvSpPr txBox="true"/>
          <p:nvPr/>
        </p:nvSpPr>
        <p:spPr>
          <a:xfrm rot="0">
            <a:off x="3011548" y="7544713"/>
            <a:ext cx="2954112" cy="415290"/>
          </a:xfrm>
          <a:prstGeom prst="rect">
            <a:avLst/>
          </a:prstGeom>
        </p:spPr>
        <p:txBody>
          <a:bodyPr anchor="t" rtlCol="false" tIns="0" lIns="0" bIns="0" rIns="0">
            <a:spAutoFit/>
          </a:bodyPr>
          <a:lstStyle/>
          <a:p>
            <a:pPr>
              <a:lnSpc>
                <a:spcPts val="3359"/>
              </a:lnSpc>
            </a:pPr>
            <a:r>
              <a:rPr lang="en-US" sz="2400" spc="76">
                <a:solidFill>
                  <a:srgbClr val="3C5679"/>
                </a:solidFill>
                <a:latin typeface="Barlow Bold"/>
              </a:rPr>
              <a:t>ASM2VEC</a:t>
            </a:r>
          </a:p>
        </p:txBody>
      </p:sp>
      <p:sp>
        <p:nvSpPr>
          <p:cNvPr name="TextBox 36" id="36"/>
          <p:cNvSpPr txBox="true"/>
          <p:nvPr/>
        </p:nvSpPr>
        <p:spPr>
          <a:xfrm rot="0">
            <a:off x="3011548" y="4491149"/>
            <a:ext cx="2954112" cy="415290"/>
          </a:xfrm>
          <a:prstGeom prst="rect">
            <a:avLst/>
          </a:prstGeom>
        </p:spPr>
        <p:txBody>
          <a:bodyPr anchor="t" rtlCol="false" tIns="0" lIns="0" bIns="0" rIns="0">
            <a:spAutoFit/>
          </a:bodyPr>
          <a:lstStyle/>
          <a:p>
            <a:pPr>
              <a:lnSpc>
                <a:spcPts val="3359"/>
              </a:lnSpc>
            </a:pPr>
            <a:r>
              <a:rPr lang="en-US" sz="2400" spc="76">
                <a:solidFill>
                  <a:srgbClr val="3C5679"/>
                </a:solidFill>
                <a:latin typeface="Barlow Bold"/>
              </a:rPr>
              <a:t>Ghidra</a:t>
            </a:r>
          </a:p>
        </p:txBody>
      </p:sp>
      <p:sp>
        <p:nvSpPr>
          <p:cNvPr name="TextBox 37" id="37"/>
          <p:cNvSpPr txBox="true"/>
          <p:nvPr/>
        </p:nvSpPr>
        <p:spPr>
          <a:xfrm rot="0">
            <a:off x="13378462" y="1556641"/>
            <a:ext cx="2954112" cy="415290"/>
          </a:xfrm>
          <a:prstGeom prst="rect">
            <a:avLst/>
          </a:prstGeom>
        </p:spPr>
        <p:txBody>
          <a:bodyPr anchor="t" rtlCol="false" tIns="0" lIns="0" bIns="0" rIns="0">
            <a:spAutoFit/>
          </a:bodyPr>
          <a:lstStyle/>
          <a:p>
            <a:pPr algn="r">
              <a:lnSpc>
                <a:spcPts val="3359"/>
              </a:lnSpc>
            </a:pPr>
            <a:r>
              <a:rPr lang="en-US" sz="2400" spc="76">
                <a:solidFill>
                  <a:srgbClr val="3C5679"/>
                </a:solidFill>
                <a:latin typeface="Barlow Bold"/>
              </a:rPr>
              <a:t>R2Pipe</a:t>
            </a:r>
          </a:p>
        </p:txBody>
      </p:sp>
      <p:sp>
        <p:nvSpPr>
          <p:cNvPr name="TextBox 38" id="38"/>
          <p:cNvSpPr txBox="true"/>
          <p:nvPr/>
        </p:nvSpPr>
        <p:spPr>
          <a:xfrm rot="0">
            <a:off x="13378462" y="7613951"/>
            <a:ext cx="2954112" cy="415290"/>
          </a:xfrm>
          <a:prstGeom prst="rect">
            <a:avLst/>
          </a:prstGeom>
        </p:spPr>
        <p:txBody>
          <a:bodyPr anchor="t" rtlCol="false" tIns="0" lIns="0" bIns="0" rIns="0">
            <a:spAutoFit/>
          </a:bodyPr>
          <a:lstStyle/>
          <a:p>
            <a:pPr algn="r">
              <a:lnSpc>
                <a:spcPts val="3359"/>
              </a:lnSpc>
            </a:pPr>
            <a:r>
              <a:rPr lang="en-US" sz="2400" spc="76">
                <a:solidFill>
                  <a:srgbClr val="3C5679"/>
                </a:solidFill>
                <a:latin typeface="Barlow Bold"/>
              </a:rPr>
              <a:t>PEFile</a:t>
            </a:r>
          </a:p>
        </p:txBody>
      </p:sp>
      <p:sp>
        <p:nvSpPr>
          <p:cNvPr name="TextBox 39" id="39"/>
          <p:cNvSpPr txBox="true"/>
          <p:nvPr/>
        </p:nvSpPr>
        <p:spPr>
          <a:xfrm rot="0">
            <a:off x="13579422" y="4500578"/>
            <a:ext cx="2954112" cy="415290"/>
          </a:xfrm>
          <a:prstGeom prst="rect">
            <a:avLst/>
          </a:prstGeom>
        </p:spPr>
        <p:txBody>
          <a:bodyPr anchor="t" rtlCol="false" tIns="0" lIns="0" bIns="0" rIns="0">
            <a:spAutoFit/>
          </a:bodyPr>
          <a:lstStyle/>
          <a:p>
            <a:pPr algn="r">
              <a:lnSpc>
                <a:spcPts val="3359"/>
              </a:lnSpc>
            </a:pPr>
            <a:r>
              <a:rPr lang="en-US" sz="2400" spc="76">
                <a:solidFill>
                  <a:srgbClr val="3C5679"/>
                </a:solidFill>
                <a:latin typeface="Barlow Bold"/>
              </a:rPr>
              <a:t>Keystone </a:t>
            </a:r>
          </a:p>
        </p:txBody>
      </p:sp>
      <p:sp>
        <p:nvSpPr>
          <p:cNvPr name="TextBox 40" id="40"/>
          <p:cNvSpPr txBox="true"/>
          <p:nvPr/>
        </p:nvSpPr>
        <p:spPr>
          <a:xfrm rot="0">
            <a:off x="7578454" y="4414974"/>
            <a:ext cx="3129050" cy="1407526"/>
          </a:xfrm>
          <a:prstGeom prst="rect">
            <a:avLst/>
          </a:prstGeom>
        </p:spPr>
        <p:txBody>
          <a:bodyPr anchor="t" rtlCol="false" tIns="0" lIns="0" bIns="0" rIns="0">
            <a:spAutoFit/>
          </a:bodyPr>
          <a:lstStyle/>
          <a:p>
            <a:pPr algn="ctr">
              <a:lnSpc>
                <a:spcPts val="3794"/>
              </a:lnSpc>
              <a:spcBef>
                <a:spcPct val="0"/>
              </a:spcBef>
            </a:pPr>
            <a:r>
              <a:rPr lang="en-US" sz="2710" spc="86">
                <a:solidFill>
                  <a:srgbClr val="3C5679"/>
                </a:solidFill>
                <a:latin typeface="Barlow Semi-Bold"/>
              </a:rPr>
              <a:t>THE TOOLS OF BINARY DISASSEMBLY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DAFpFvKpgF8</dc:identifier>
  <dcterms:modified xsi:type="dcterms:W3CDTF">2011-08-01T06:04:30Z</dcterms:modified>
  <cp:revision>1</cp:revision>
  <dc:title>Binary Classification  with GNN and XAI</dc:title>
</cp:coreProperties>
</file>